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sldIdLst>
    <p:sldId id="307" r:id="rId5"/>
    <p:sldId id="796" r:id="rId6"/>
    <p:sldId id="798" r:id="rId7"/>
    <p:sldId id="793" r:id="rId8"/>
    <p:sldId id="809" r:id="rId9"/>
    <p:sldId id="811" r:id="rId10"/>
    <p:sldId id="812" r:id="rId11"/>
    <p:sldId id="807" r:id="rId12"/>
    <p:sldId id="815" r:id="rId13"/>
    <p:sldId id="802" r:id="rId14"/>
    <p:sldId id="818" r:id="rId15"/>
    <p:sldId id="817" r:id="rId16"/>
    <p:sldId id="804" r:id="rId17"/>
    <p:sldId id="803" r:id="rId18"/>
    <p:sldId id="822" r:id="rId19"/>
    <p:sldId id="808" r:id="rId20"/>
    <p:sldId id="824" r:id="rId21"/>
    <p:sldId id="619" r:id="rId22"/>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Nexa Black" panose="02000000000000000000" pitchFamily="50" charset="0"/>
      <p:regular r:id="rId29"/>
      <p:italic r:id="rId30"/>
    </p:embeddedFont>
    <p:embeddedFont>
      <p:font typeface="Nexa Heavy" panose="02000000000000000000" pitchFamily="50" charset="0"/>
      <p:regular r:id="rId31"/>
      <p:italic r:id="rId32"/>
    </p:embeddedFont>
    <p:embeddedFont>
      <p:font typeface="Nexa Light" panose="02000000000000000000" pitchFamily="50"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747"/>
    <a:srgbClr val="009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03" autoAdjust="0"/>
    <p:restoredTop sz="94660"/>
  </p:normalViewPr>
  <p:slideViewPr>
    <p:cSldViewPr snapToGrid="0">
      <p:cViewPr varScale="1">
        <p:scale>
          <a:sx n="111" d="100"/>
          <a:sy n="111" d="100"/>
        </p:scale>
        <p:origin x="90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2BA3F0-42B7-4300-AB5D-A9E26C4044FF}"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US"/>
        </a:p>
      </dgm:t>
    </dgm:pt>
    <dgm:pt modelId="{614C12AA-6E93-4EF7-BDC0-8B85F1597749}">
      <dgm:prSet phldrT="[Text]"/>
      <dgm:spPr/>
      <dgm:t>
        <a:bodyPr/>
        <a:lstStyle/>
        <a:p>
          <a:r>
            <a:rPr lang="en-US" b="1" dirty="0"/>
            <a:t>Manufacturer Warranty</a:t>
          </a:r>
        </a:p>
      </dgm:t>
    </dgm:pt>
    <dgm:pt modelId="{1BEA75A0-4F26-43A9-9DEB-B4E06D30AA12}" type="sibTrans" cxnId="{86F99BA4-EB25-4830-A5AB-F3C9502E7750}">
      <dgm:prSet/>
      <dgm:spPr/>
      <dgm:t>
        <a:bodyPr/>
        <a:lstStyle/>
        <a:p>
          <a:endParaRPr lang="en-US"/>
        </a:p>
      </dgm:t>
    </dgm:pt>
    <dgm:pt modelId="{1A3CD97F-3983-45BC-8306-66FE93A79A41}" type="parTrans" cxnId="{86F99BA4-EB25-4830-A5AB-F3C9502E7750}">
      <dgm:prSet/>
      <dgm:spPr/>
      <dgm:t>
        <a:bodyPr/>
        <a:lstStyle/>
        <a:p>
          <a:endParaRPr lang="en-US"/>
        </a:p>
      </dgm:t>
    </dgm:pt>
    <dgm:pt modelId="{7A1BA423-F5F2-4283-BB28-94268A1C11B2}">
      <dgm:prSet phldrT="[Text]"/>
      <dgm:spPr/>
      <dgm:t>
        <a:bodyPr/>
        <a:lstStyle/>
        <a:p>
          <a:pPr>
            <a:lnSpc>
              <a:spcPct val="100000"/>
            </a:lnSpc>
            <a:buFont typeface="Arial" panose="020B0604020202020204" pitchFamily="34" charset="0"/>
            <a:buNone/>
          </a:pPr>
          <a:r>
            <a:rPr lang="en-US" dirty="0"/>
            <a:t>Built in to the price of battery</a:t>
          </a:r>
        </a:p>
        <a:p>
          <a:pPr>
            <a:lnSpc>
              <a:spcPct val="100000"/>
            </a:lnSpc>
            <a:buFont typeface="Arial" panose="020B0604020202020204" pitchFamily="34" charset="0"/>
            <a:buNone/>
          </a:pPr>
          <a:r>
            <a:rPr lang="en-US" dirty="0"/>
            <a:t>Typically 1500 cycles</a:t>
          </a:r>
        </a:p>
        <a:p>
          <a:pPr>
            <a:lnSpc>
              <a:spcPct val="100000"/>
            </a:lnSpc>
            <a:buFont typeface="Arial" panose="020B0604020202020204" pitchFamily="34" charset="0"/>
            <a:buNone/>
          </a:pPr>
          <a:r>
            <a:rPr lang="en-US" dirty="0"/>
            <a:t>You must prove you have maintained battery</a:t>
          </a:r>
        </a:p>
        <a:p>
          <a:pPr>
            <a:lnSpc>
              <a:spcPct val="100000"/>
            </a:lnSpc>
            <a:buFont typeface="Arial" panose="020B0604020202020204" pitchFamily="34" charset="0"/>
            <a:buNone/>
          </a:pPr>
          <a:r>
            <a:rPr lang="en-US" dirty="0"/>
            <a:t>Battery must be, watered &amp; equalized regularly</a:t>
          </a:r>
        </a:p>
      </dgm:t>
    </dgm:pt>
    <dgm:pt modelId="{79C10390-469A-451B-902D-5B710D8DE145}" type="sibTrans" cxnId="{C1CF4EDD-0115-4FDE-AB17-A6FA4EB3BA31}">
      <dgm:prSet/>
      <dgm:spPr/>
      <dgm:t>
        <a:bodyPr/>
        <a:lstStyle/>
        <a:p>
          <a:endParaRPr lang="en-US"/>
        </a:p>
      </dgm:t>
    </dgm:pt>
    <dgm:pt modelId="{FD7803EF-D31C-4D31-B2BD-B6CBE6EF79BF}" type="parTrans" cxnId="{C1CF4EDD-0115-4FDE-AB17-A6FA4EB3BA31}">
      <dgm:prSet/>
      <dgm:spPr/>
      <dgm:t>
        <a:bodyPr/>
        <a:lstStyle/>
        <a:p>
          <a:endParaRPr lang="en-US"/>
        </a:p>
      </dgm:t>
    </dgm:pt>
    <dgm:pt modelId="{A1CE64B7-D9FE-4EB3-B317-A69D74D7935B}">
      <dgm:prSet phldrT="[Text]"/>
      <dgm:spPr/>
      <dgm:t>
        <a:bodyPr/>
        <a:lstStyle/>
        <a:p>
          <a:r>
            <a:rPr lang="en-US" dirty="0">
              <a:solidFill>
                <a:schemeClr val="bg1"/>
              </a:solidFill>
            </a:rPr>
            <a:t>Helps protect out of pocket repair costs</a:t>
          </a:r>
        </a:p>
      </dgm:t>
    </dgm:pt>
    <dgm:pt modelId="{72B89A1E-AB8E-4CA4-B376-531D36941DC8}" type="sibTrans" cxnId="{87CB43CB-E02F-4F05-814F-CB238845653B}">
      <dgm:prSet/>
      <dgm:spPr/>
      <dgm:t>
        <a:bodyPr/>
        <a:lstStyle/>
        <a:p>
          <a:endParaRPr lang="en-US"/>
        </a:p>
      </dgm:t>
    </dgm:pt>
    <dgm:pt modelId="{6B3F3CD1-B108-46C5-BF2A-E3C3DB26C0E6}" type="parTrans" cxnId="{87CB43CB-E02F-4F05-814F-CB238845653B}">
      <dgm:prSet/>
      <dgm:spPr/>
      <dgm:t>
        <a:bodyPr/>
        <a:lstStyle/>
        <a:p>
          <a:endParaRPr lang="en-US"/>
        </a:p>
      </dgm:t>
    </dgm:pt>
    <dgm:pt modelId="{81935256-3CCD-4885-8F76-312BBF03EF77}">
      <dgm:prSet phldrT="[Text]" custT="1"/>
      <dgm:spPr/>
      <dgm:t>
        <a:bodyPr/>
        <a:lstStyle/>
        <a:p>
          <a:r>
            <a:rPr lang="en-US" sz="1400" b="1" dirty="0"/>
            <a:t>Battery Manager</a:t>
          </a:r>
        </a:p>
      </dgm:t>
    </dgm:pt>
    <dgm:pt modelId="{3A896AD1-33E3-40CE-9381-41479774D2CF}" type="sibTrans" cxnId="{CE15AEF3-0508-43AD-AEF2-DC55E9D4C2BF}">
      <dgm:prSet/>
      <dgm:spPr/>
      <dgm:t>
        <a:bodyPr/>
        <a:lstStyle/>
        <a:p>
          <a:endParaRPr lang="en-US"/>
        </a:p>
      </dgm:t>
    </dgm:pt>
    <dgm:pt modelId="{AC3DD5E4-0E98-43D9-929A-A8A4A402F000}" type="parTrans" cxnId="{CE15AEF3-0508-43AD-AEF2-DC55E9D4C2BF}">
      <dgm:prSet/>
      <dgm:spPr/>
      <dgm:t>
        <a:bodyPr/>
        <a:lstStyle/>
        <a:p>
          <a:endParaRPr lang="en-US"/>
        </a:p>
      </dgm:t>
    </dgm:pt>
    <dgm:pt modelId="{36946E61-2CF0-401B-BADC-2ABCCE643C4E}" type="pres">
      <dgm:prSet presAssocID="{972BA3F0-42B7-4300-AB5D-A9E26C4044FF}" presName="Name0" presStyleCnt="0">
        <dgm:presLayoutVars>
          <dgm:dir/>
        </dgm:presLayoutVars>
      </dgm:prSet>
      <dgm:spPr/>
    </dgm:pt>
    <dgm:pt modelId="{413A195F-B911-4FA2-8E78-062783AAC176}" type="pres">
      <dgm:prSet presAssocID="{614C12AA-6E93-4EF7-BDC0-8B85F1597749}" presName="withChildren" presStyleCnt="0"/>
      <dgm:spPr/>
    </dgm:pt>
    <dgm:pt modelId="{DAC29D2D-7F8D-49B5-A2CC-A12AE9E06A40}" type="pres">
      <dgm:prSet presAssocID="{614C12AA-6E93-4EF7-BDC0-8B85F1597749}" presName="bigCircle" presStyleLbl="vennNode1" presStyleIdx="0" presStyleCnt="4" custScaleX="105910" custScaleY="102910" custLinFactNeighborX="-2781" custLinFactNeighborY="8910"/>
      <dgm:spPr/>
    </dgm:pt>
    <dgm:pt modelId="{69D7FB95-8E58-43F3-BF57-DF2203D4362A}" type="pres">
      <dgm:prSet presAssocID="{614C12AA-6E93-4EF7-BDC0-8B85F1597749}" presName="medCircle" presStyleLbl="vennNode1" presStyleIdx="1" presStyleCnt="4" custScaleX="162670" custScaleY="146884" custLinFactNeighborX="-79172" custLinFactNeighborY="30970"/>
      <dgm:spPr/>
    </dgm:pt>
    <dgm:pt modelId="{1503581A-D753-4D79-9034-C05E17043BB4}" type="pres">
      <dgm:prSet presAssocID="{614C12AA-6E93-4EF7-BDC0-8B85F1597749}" presName="txLvl1" presStyleLbl="revTx" presStyleIdx="0" presStyleCnt="4" custScaleX="70188" custLinFactNeighborX="-11876" custLinFactNeighborY="73947"/>
      <dgm:spPr/>
    </dgm:pt>
    <dgm:pt modelId="{907625F4-B180-49F5-8617-6BA633195505}" type="pres">
      <dgm:prSet presAssocID="{614C12AA-6E93-4EF7-BDC0-8B85F1597749}" presName="lin" presStyleCnt="0"/>
      <dgm:spPr/>
    </dgm:pt>
    <dgm:pt modelId="{52BAD290-BA5B-4E16-8147-DCFF9769FC84}" type="pres">
      <dgm:prSet presAssocID="{7A1BA423-F5F2-4283-BB28-94268A1C11B2}" presName="txLvl2" presStyleLbl="revTx" presStyleIdx="1" presStyleCnt="4" custLinFactNeighborX="-9293" custLinFactNeighborY="11035"/>
      <dgm:spPr/>
    </dgm:pt>
    <dgm:pt modelId="{C885B879-F658-423A-8235-2B06A20A024B}" type="pres">
      <dgm:prSet presAssocID="{614C12AA-6E93-4EF7-BDC0-8B85F1597749}" presName="overlap" presStyleCnt="0"/>
      <dgm:spPr/>
    </dgm:pt>
    <dgm:pt modelId="{54FF162C-1B97-4369-A6B3-7ADAD8162195}" type="pres">
      <dgm:prSet presAssocID="{A1CE64B7-D9FE-4EB3-B317-A69D74D7935B}" presName="withChildren" presStyleCnt="0"/>
      <dgm:spPr/>
    </dgm:pt>
    <dgm:pt modelId="{4A560924-64F4-42CE-A9DC-B10A99C97961}" type="pres">
      <dgm:prSet presAssocID="{A1CE64B7-D9FE-4EB3-B317-A69D74D7935B}" presName="bigCircle" presStyleLbl="vennNode1" presStyleIdx="2" presStyleCnt="4" custScaleX="109652" custScaleY="106917" custLinFactNeighborX="-4017" custLinFactNeighborY="-19468"/>
      <dgm:spPr/>
    </dgm:pt>
    <dgm:pt modelId="{ACAFFE53-11F1-42D9-8389-FE7682F90C3D}" type="pres">
      <dgm:prSet presAssocID="{A1CE64B7-D9FE-4EB3-B317-A69D74D7935B}" presName="medCircle" presStyleLbl="vennNode1" presStyleIdx="3" presStyleCnt="4" custScaleX="188123" custScaleY="191502" custLinFactY="146277" custLinFactNeighborX="-97386" custLinFactNeighborY="200000"/>
      <dgm:spPr/>
    </dgm:pt>
    <dgm:pt modelId="{580E4452-CF8D-4A5A-A1D5-9F306EAA72D5}" type="pres">
      <dgm:prSet presAssocID="{A1CE64B7-D9FE-4EB3-B317-A69D74D7935B}" presName="txLvl1" presStyleLbl="revTx" presStyleIdx="2" presStyleCnt="4" custScaleX="60558" custLinFactNeighborX="-9637" custLinFactNeighborY="-97153"/>
      <dgm:spPr/>
    </dgm:pt>
    <dgm:pt modelId="{3887FCF7-95FC-4B43-BEBA-DD27B7340968}" type="pres">
      <dgm:prSet presAssocID="{A1CE64B7-D9FE-4EB3-B317-A69D74D7935B}" presName="lin" presStyleCnt="0"/>
      <dgm:spPr/>
    </dgm:pt>
    <dgm:pt modelId="{7D18E92F-FF5F-4BCF-9C44-730F000318E3}" type="pres">
      <dgm:prSet presAssocID="{81935256-3CCD-4885-8F76-312BBF03EF77}" presName="txLvl2" presStyleLbl="revTx" presStyleIdx="3" presStyleCnt="4" custLinFactY="-3081" custLinFactNeighborX="10864" custLinFactNeighborY="-100000"/>
      <dgm:spPr/>
    </dgm:pt>
  </dgm:ptLst>
  <dgm:cxnLst>
    <dgm:cxn modelId="{91A08120-2C24-4763-A4A6-B558795FC260}" type="presOf" srcId="{972BA3F0-42B7-4300-AB5D-A9E26C4044FF}" destId="{36946E61-2CF0-401B-BADC-2ABCCE643C4E}" srcOrd="0" destOrd="0" presId="urn:microsoft.com/office/officeart/2008/layout/VerticalCircleList"/>
    <dgm:cxn modelId="{3B59838A-E572-4238-A8BF-0E425B8C0B57}" type="presOf" srcId="{A1CE64B7-D9FE-4EB3-B317-A69D74D7935B}" destId="{580E4452-CF8D-4A5A-A1D5-9F306EAA72D5}" srcOrd="0" destOrd="0" presId="urn:microsoft.com/office/officeart/2008/layout/VerticalCircleList"/>
    <dgm:cxn modelId="{CEE5E98C-F8E6-49CE-8626-89C7275F46D4}" type="presOf" srcId="{7A1BA423-F5F2-4283-BB28-94268A1C11B2}" destId="{52BAD290-BA5B-4E16-8147-DCFF9769FC84}" srcOrd="0" destOrd="0" presId="urn:microsoft.com/office/officeart/2008/layout/VerticalCircleList"/>
    <dgm:cxn modelId="{10B1C096-DFEB-429C-94A5-632B061CC57A}" type="presOf" srcId="{81935256-3CCD-4885-8F76-312BBF03EF77}" destId="{7D18E92F-FF5F-4BCF-9C44-730F000318E3}" srcOrd="0" destOrd="0" presId="urn:microsoft.com/office/officeart/2008/layout/VerticalCircleList"/>
    <dgm:cxn modelId="{86F99BA4-EB25-4830-A5AB-F3C9502E7750}" srcId="{972BA3F0-42B7-4300-AB5D-A9E26C4044FF}" destId="{614C12AA-6E93-4EF7-BDC0-8B85F1597749}" srcOrd="0" destOrd="0" parTransId="{1A3CD97F-3983-45BC-8306-66FE93A79A41}" sibTransId="{1BEA75A0-4F26-43A9-9DEB-B4E06D30AA12}"/>
    <dgm:cxn modelId="{426EB4AF-92A0-46C5-B316-01C65CDFEB18}" type="presOf" srcId="{614C12AA-6E93-4EF7-BDC0-8B85F1597749}" destId="{1503581A-D753-4D79-9034-C05E17043BB4}" srcOrd="0" destOrd="0" presId="urn:microsoft.com/office/officeart/2008/layout/VerticalCircleList"/>
    <dgm:cxn modelId="{87CB43CB-E02F-4F05-814F-CB238845653B}" srcId="{972BA3F0-42B7-4300-AB5D-A9E26C4044FF}" destId="{A1CE64B7-D9FE-4EB3-B317-A69D74D7935B}" srcOrd="1" destOrd="0" parTransId="{6B3F3CD1-B108-46C5-BF2A-E3C3DB26C0E6}" sibTransId="{72B89A1E-AB8E-4CA4-B376-531D36941DC8}"/>
    <dgm:cxn modelId="{C1CF4EDD-0115-4FDE-AB17-A6FA4EB3BA31}" srcId="{614C12AA-6E93-4EF7-BDC0-8B85F1597749}" destId="{7A1BA423-F5F2-4283-BB28-94268A1C11B2}" srcOrd="0" destOrd="0" parTransId="{FD7803EF-D31C-4D31-B2BD-B6CBE6EF79BF}" sibTransId="{79C10390-469A-451B-902D-5B710D8DE145}"/>
    <dgm:cxn modelId="{CE15AEF3-0508-43AD-AEF2-DC55E9D4C2BF}" srcId="{A1CE64B7-D9FE-4EB3-B317-A69D74D7935B}" destId="{81935256-3CCD-4885-8F76-312BBF03EF77}" srcOrd="0" destOrd="0" parTransId="{AC3DD5E4-0E98-43D9-929A-A8A4A402F000}" sibTransId="{3A896AD1-33E3-40CE-9381-41479774D2CF}"/>
    <dgm:cxn modelId="{2945EF70-D14F-4BEE-A4DE-13267C857E79}" type="presParOf" srcId="{36946E61-2CF0-401B-BADC-2ABCCE643C4E}" destId="{413A195F-B911-4FA2-8E78-062783AAC176}" srcOrd="0" destOrd="0" presId="urn:microsoft.com/office/officeart/2008/layout/VerticalCircleList"/>
    <dgm:cxn modelId="{195DFE31-AC21-41D7-A4C3-176A13CE77BF}" type="presParOf" srcId="{413A195F-B911-4FA2-8E78-062783AAC176}" destId="{DAC29D2D-7F8D-49B5-A2CC-A12AE9E06A40}" srcOrd="0" destOrd="0" presId="urn:microsoft.com/office/officeart/2008/layout/VerticalCircleList"/>
    <dgm:cxn modelId="{B7610D9D-BF2D-4080-AAB4-9A2612D87D1E}" type="presParOf" srcId="{413A195F-B911-4FA2-8E78-062783AAC176}" destId="{69D7FB95-8E58-43F3-BF57-DF2203D4362A}" srcOrd="1" destOrd="0" presId="urn:microsoft.com/office/officeart/2008/layout/VerticalCircleList"/>
    <dgm:cxn modelId="{F0E5425C-6635-4211-A3FA-EFC9F0360126}" type="presParOf" srcId="{413A195F-B911-4FA2-8E78-062783AAC176}" destId="{1503581A-D753-4D79-9034-C05E17043BB4}" srcOrd="2" destOrd="0" presId="urn:microsoft.com/office/officeart/2008/layout/VerticalCircleList"/>
    <dgm:cxn modelId="{766DE94B-2559-4B2B-B13D-5262CA4F6CA3}" type="presParOf" srcId="{413A195F-B911-4FA2-8E78-062783AAC176}" destId="{907625F4-B180-49F5-8617-6BA633195505}" srcOrd="3" destOrd="0" presId="urn:microsoft.com/office/officeart/2008/layout/VerticalCircleList"/>
    <dgm:cxn modelId="{9F7B6D96-D66F-4C26-9641-4DD891D0B1D4}" type="presParOf" srcId="{907625F4-B180-49F5-8617-6BA633195505}" destId="{52BAD290-BA5B-4E16-8147-DCFF9769FC84}" srcOrd="0" destOrd="0" presId="urn:microsoft.com/office/officeart/2008/layout/VerticalCircleList"/>
    <dgm:cxn modelId="{0C7E353A-75AE-4FBE-9005-1109139B39C5}" type="presParOf" srcId="{36946E61-2CF0-401B-BADC-2ABCCE643C4E}" destId="{C885B879-F658-423A-8235-2B06A20A024B}" srcOrd="1" destOrd="0" presId="urn:microsoft.com/office/officeart/2008/layout/VerticalCircleList"/>
    <dgm:cxn modelId="{37A41B97-71E6-46A8-9D21-23977F8D39C0}" type="presParOf" srcId="{36946E61-2CF0-401B-BADC-2ABCCE643C4E}" destId="{54FF162C-1B97-4369-A6B3-7ADAD8162195}" srcOrd="2" destOrd="0" presId="urn:microsoft.com/office/officeart/2008/layout/VerticalCircleList"/>
    <dgm:cxn modelId="{4DB3103A-9A0A-4F78-9036-3ACDEA20CB1C}" type="presParOf" srcId="{54FF162C-1B97-4369-A6B3-7ADAD8162195}" destId="{4A560924-64F4-42CE-A9DC-B10A99C97961}" srcOrd="0" destOrd="0" presId="urn:microsoft.com/office/officeart/2008/layout/VerticalCircleList"/>
    <dgm:cxn modelId="{D616393E-9494-43D9-A2D4-A96B73A988D6}" type="presParOf" srcId="{54FF162C-1B97-4369-A6B3-7ADAD8162195}" destId="{ACAFFE53-11F1-42D9-8389-FE7682F90C3D}" srcOrd="1" destOrd="0" presId="urn:microsoft.com/office/officeart/2008/layout/VerticalCircleList"/>
    <dgm:cxn modelId="{7BC38299-3B7F-4483-8F71-095ECEF5CDE2}" type="presParOf" srcId="{54FF162C-1B97-4369-A6B3-7ADAD8162195}" destId="{580E4452-CF8D-4A5A-A1D5-9F306EAA72D5}" srcOrd="2" destOrd="0" presId="urn:microsoft.com/office/officeart/2008/layout/VerticalCircleList"/>
    <dgm:cxn modelId="{1D018252-B4EC-4559-B13A-906F7A27C0CF}" type="presParOf" srcId="{54FF162C-1B97-4369-A6B3-7ADAD8162195}" destId="{3887FCF7-95FC-4B43-BEBA-DD27B7340968}" srcOrd="3" destOrd="0" presId="urn:microsoft.com/office/officeart/2008/layout/VerticalCircleList"/>
    <dgm:cxn modelId="{0BC13E93-7008-42EF-A30F-2A38AC2DD622}" type="presParOf" srcId="{3887FCF7-95FC-4B43-BEBA-DD27B7340968}" destId="{7D18E92F-FF5F-4BCF-9C44-730F000318E3}" srcOrd="0"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29D2D-7F8D-49B5-A2CC-A12AE9E06A40}">
      <dsp:nvSpPr>
        <dsp:cNvPr id="0" name=""/>
        <dsp:cNvSpPr/>
      </dsp:nvSpPr>
      <dsp:spPr>
        <a:xfrm>
          <a:off x="1239475" y="254758"/>
          <a:ext cx="3016380" cy="29309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9D7FB95-8E58-43F3-BF57-DF2203D4362A}">
      <dsp:nvSpPr>
        <dsp:cNvPr id="0" name=""/>
        <dsp:cNvSpPr/>
      </dsp:nvSpPr>
      <dsp:spPr>
        <a:xfrm>
          <a:off x="971052" y="200646"/>
          <a:ext cx="833929" cy="7530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503581A-D753-4D79-9034-C05E17043BB4}">
      <dsp:nvSpPr>
        <dsp:cNvPr id="0" name=""/>
        <dsp:cNvSpPr/>
      </dsp:nvSpPr>
      <dsp:spPr>
        <a:xfrm>
          <a:off x="1876979" y="541143"/>
          <a:ext cx="1924644" cy="512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marL="0" lvl="0" indent="0" algn="l" defTabSz="622300">
            <a:lnSpc>
              <a:spcPct val="90000"/>
            </a:lnSpc>
            <a:spcBef>
              <a:spcPct val="0"/>
            </a:spcBef>
            <a:spcAft>
              <a:spcPct val="35000"/>
            </a:spcAft>
            <a:buNone/>
          </a:pPr>
          <a:r>
            <a:rPr lang="en-US" sz="1400" b="1" kern="1200" dirty="0"/>
            <a:t>Manufacturer Warranty</a:t>
          </a:r>
        </a:p>
      </dsp:txBody>
      <dsp:txXfrm>
        <a:off x="1876979" y="541143"/>
        <a:ext cx="1924644" cy="512650"/>
      </dsp:txXfrm>
    </dsp:sp>
    <dsp:sp modelId="{52BAD290-BA5B-4E16-8147-DCFF9769FC84}">
      <dsp:nvSpPr>
        <dsp:cNvPr id="0" name=""/>
        <dsp:cNvSpPr/>
      </dsp:nvSpPr>
      <dsp:spPr>
        <a:xfrm>
          <a:off x="1539066" y="833896"/>
          <a:ext cx="2742127" cy="1442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marL="0" lvl="0" indent="0" algn="l" defTabSz="488950">
            <a:lnSpc>
              <a:spcPct val="100000"/>
            </a:lnSpc>
            <a:spcBef>
              <a:spcPct val="0"/>
            </a:spcBef>
            <a:spcAft>
              <a:spcPct val="35000"/>
            </a:spcAft>
            <a:buFont typeface="Arial" panose="020B0604020202020204" pitchFamily="34" charset="0"/>
            <a:buNone/>
          </a:pPr>
          <a:r>
            <a:rPr lang="en-US" sz="1100" kern="1200" dirty="0"/>
            <a:t>Built in to the price of battery</a:t>
          </a:r>
        </a:p>
        <a:p>
          <a:pPr marL="0" lvl="0" indent="0" algn="l" defTabSz="488950">
            <a:lnSpc>
              <a:spcPct val="100000"/>
            </a:lnSpc>
            <a:spcBef>
              <a:spcPct val="0"/>
            </a:spcBef>
            <a:spcAft>
              <a:spcPct val="35000"/>
            </a:spcAft>
            <a:buFont typeface="Arial" panose="020B0604020202020204" pitchFamily="34" charset="0"/>
            <a:buNone/>
          </a:pPr>
          <a:r>
            <a:rPr lang="en-US" sz="1100" kern="1200" dirty="0"/>
            <a:t>Typically 1500 cycles</a:t>
          </a:r>
        </a:p>
        <a:p>
          <a:pPr marL="0" lvl="0" indent="0" algn="l" defTabSz="488950">
            <a:lnSpc>
              <a:spcPct val="100000"/>
            </a:lnSpc>
            <a:spcBef>
              <a:spcPct val="0"/>
            </a:spcBef>
            <a:spcAft>
              <a:spcPct val="35000"/>
            </a:spcAft>
            <a:buFont typeface="Arial" panose="020B0604020202020204" pitchFamily="34" charset="0"/>
            <a:buNone/>
          </a:pPr>
          <a:r>
            <a:rPr lang="en-US" sz="1100" kern="1200" dirty="0"/>
            <a:t>You must prove you have maintained battery</a:t>
          </a:r>
        </a:p>
        <a:p>
          <a:pPr marL="0" lvl="0" indent="0" algn="l" defTabSz="488950">
            <a:lnSpc>
              <a:spcPct val="100000"/>
            </a:lnSpc>
            <a:spcBef>
              <a:spcPct val="0"/>
            </a:spcBef>
            <a:spcAft>
              <a:spcPct val="35000"/>
            </a:spcAft>
            <a:buFont typeface="Arial" panose="020B0604020202020204" pitchFamily="34" charset="0"/>
            <a:buNone/>
          </a:pPr>
          <a:r>
            <a:rPr lang="en-US" sz="1100" kern="1200" dirty="0"/>
            <a:t>Battery must be, watered &amp; equalized regularly</a:t>
          </a:r>
        </a:p>
      </dsp:txBody>
      <dsp:txXfrm>
        <a:off x="1539066" y="833896"/>
        <a:ext cx="2742127" cy="1442610"/>
      </dsp:txXfrm>
    </dsp:sp>
    <dsp:sp modelId="{4A560924-64F4-42CE-A9DC-B10A99C97961}">
      <dsp:nvSpPr>
        <dsp:cNvPr id="0" name=""/>
        <dsp:cNvSpPr/>
      </dsp:nvSpPr>
      <dsp:spPr>
        <a:xfrm>
          <a:off x="1177630" y="2115045"/>
          <a:ext cx="3122955" cy="304506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CAFFE53-11F1-42D9-8389-FE7682F90C3D}">
      <dsp:nvSpPr>
        <dsp:cNvPr id="0" name=""/>
        <dsp:cNvSpPr/>
      </dsp:nvSpPr>
      <dsp:spPr>
        <a:xfrm>
          <a:off x="839079" y="4428274"/>
          <a:ext cx="964414" cy="98173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80E4452-CF8D-4A5A-A1D5-9F306EAA72D5}">
      <dsp:nvSpPr>
        <dsp:cNvPr id="0" name=""/>
        <dsp:cNvSpPr/>
      </dsp:nvSpPr>
      <dsp:spPr>
        <a:xfrm>
          <a:off x="2097052" y="2389569"/>
          <a:ext cx="1660577" cy="512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Helps protect out of pocket repair costs</a:t>
          </a:r>
        </a:p>
      </dsp:txBody>
      <dsp:txXfrm>
        <a:off x="2097052" y="2389569"/>
        <a:ext cx="1660577" cy="512650"/>
      </dsp:txXfrm>
    </dsp:sp>
    <dsp:sp modelId="{7D18E92F-FF5F-4BCF-9C44-730F000318E3}">
      <dsp:nvSpPr>
        <dsp:cNvPr id="0" name=""/>
        <dsp:cNvSpPr/>
      </dsp:nvSpPr>
      <dsp:spPr>
        <a:xfrm>
          <a:off x="2118441" y="3214393"/>
          <a:ext cx="2742127" cy="180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marL="0" lvl="0" indent="0" algn="l" defTabSz="622300">
            <a:lnSpc>
              <a:spcPct val="90000"/>
            </a:lnSpc>
            <a:spcBef>
              <a:spcPct val="0"/>
            </a:spcBef>
            <a:spcAft>
              <a:spcPct val="35000"/>
            </a:spcAft>
            <a:buNone/>
          </a:pPr>
          <a:r>
            <a:rPr lang="en-US" sz="1400" b="1" kern="1200" dirty="0"/>
            <a:t>Battery Manager</a:t>
          </a:r>
        </a:p>
      </dsp:txBody>
      <dsp:txXfrm>
        <a:off x="2118441" y="3214393"/>
        <a:ext cx="2742127" cy="18032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0F1D8-0A5A-991D-563D-2B0F4FD31F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FB41D8F-EBEE-D7EB-C52C-CEF1D92453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DB3997D-29A2-BCBB-C945-ADA6DA7B6E40}"/>
              </a:ext>
            </a:extLst>
          </p:cNvPr>
          <p:cNvSpPr>
            <a:spLocks noGrp="1"/>
          </p:cNvSpPr>
          <p:nvPr>
            <p:ph type="dt" sz="half" idx="10"/>
          </p:nvPr>
        </p:nvSpPr>
        <p:spPr/>
        <p:txBody>
          <a:bodyPr/>
          <a:lstStyle/>
          <a:p>
            <a:fld id="{0050A8D7-C637-4824-8311-EC95EAC3A3E4}" type="datetimeFigureOut">
              <a:rPr lang="en-GB" smtClean="0"/>
              <a:t>30/08/2023</a:t>
            </a:fld>
            <a:endParaRPr lang="en-GB"/>
          </a:p>
        </p:txBody>
      </p:sp>
      <p:sp>
        <p:nvSpPr>
          <p:cNvPr id="5" name="Footer Placeholder 4">
            <a:extLst>
              <a:ext uri="{FF2B5EF4-FFF2-40B4-BE49-F238E27FC236}">
                <a16:creationId xmlns:a16="http://schemas.microsoft.com/office/drawing/2014/main" id="{6AAC8D31-1F0F-44AA-5497-D725FF430F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BC9210-DA3E-F458-CE17-B8BE36120FC3}"/>
              </a:ext>
            </a:extLst>
          </p:cNvPr>
          <p:cNvSpPr>
            <a:spLocks noGrp="1"/>
          </p:cNvSpPr>
          <p:nvPr>
            <p:ph type="sldNum" sz="quarter" idx="12"/>
          </p:nvPr>
        </p:nvSpPr>
        <p:spPr/>
        <p:txBody>
          <a:bodyPr/>
          <a:lstStyle/>
          <a:p>
            <a:fld id="{43BF75A0-E151-45C7-9A73-EFFBA6C61D1D}" type="slidenum">
              <a:rPr lang="en-GB" smtClean="0"/>
              <a:t>‹#›</a:t>
            </a:fld>
            <a:endParaRPr lang="en-GB"/>
          </a:p>
        </p:txBody>
      </p:sp>
    </p:spTree>
    <p:extLst>
      <p:ext uri="{BB962C8B-B14F-4D97-AF65-F5344CB8AC3E}">
        <p14:creationId xmlns:p14="http://schemas.microsoft.com/office/powerpoint/2010/main" val="3396902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280FC-D7EC-F9CB-86EF-367FB98BAA2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3A68FC-B4D8-E940-550D-FE689A7DE7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A84E80-71CA-DAC2-0BD9-B56B21531A8B}"/>
              </a:ext>
            </a:extLst>
          </p:cNvPr>
          <p:cNvSpPr>
            <a:spLocks noGrp="1"/>
          </p:cNvSpPr>
          <p:nvPr>
            <p:ph type="dt" sz="half" idx="10"/>
          </p:nvPr>
        </p:nvSpPr>
        <p:spPr/>
        <p:txBody>
          <a:bodyPr/>
          <a:lstStyle/>
          <a:p>
            <a:fld id="{0050A8D7-C637-4824-8311-EC95EAC3A3E4}" type="datetimeFigureOut">
              <a:rPr lang="en-GB" smtClean="0"/>
              <a:t>30/08/2023</a:t>
            </a:fld>
            <a:endParaRPr lang="en-GB"/>
          </a:p>
        </p:txBody>
      </p:sp>
      <p:sp>
        <p:nvSpPr>
          <p:cNvPr id="5" name="Footer Placeholder 4">
            <a:extLst>
              <a:ext uri="{FF2B5EF4-FFF2-40B4-BE49-F238E27FC236}">
                <a16:creationId xmlns:a16="http://schemas.microsoft.com/office/drawing/2014/main" id="{8964D3EE-E5E0-49A6-F0E5-DD7BB6844D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36136B-1A9A-C4FB-25B3-DFAEBA62BFDD}"/>
              </a:ext>
            </a:extLst>
          </p:cNvPr>
          <p:cNvSpPr>
            <a:spLocks noGrp="1"/>
          </p:cNvSpPr>
          <p:nvPr>
            <p:ph type="sldNum" sz="quarter" idx="12"/>
          </p:nvPr>
        </p:nvSpPr>
        <p:spPr/>
        <p:txBody>
          <a:bodyPr/>
          <a:lstStyle/>
          <a:p>
            <a:fld id="{43BF75A0-E151-45C7-9A73-EFFBA6C61D1D}" type="slidenum">
              <a:rPr lang="en-GB" smtClean="0"/>
              <a:t>‹#›</a:t>
            </a:fld>
            <a:endParaRPr lang="en-GB"/>
          </a:p>
        </p:txBody>
      </p:sp>
    </p:spTree>
    <p:extLst>
      <p:ext uri="{BB962C8B-B14F-4D97-AF65-F5344CB8AC3E}">
        <p14:creationId xmlns:p14="http://schemas.microsoft.com/office/powerpoint/2010/main" val="820668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80381E-FF5E-2DAF-5901-442BB7FDB0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1B899F-CE21-6B81-99CA-9BC9ADE022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A4BF4B-0313-7609-7282-B2F57712D81C}"/>
              </a:ext>
            </a:extLst>
          </p:cNvPr>
          <p:cNvSpPr>
            <a:spLocks noGrp="1"/>
          </p:cNvSpPr>
          <p:nvPr>
            <p:ph type="dt" sz="half" idx="10"/>
          </p:nvPr>
        </p:nvSpPr>
        <p:spPr/>
        <p:txBody>
          <a:bodyPr/>
          <a:lstStyle/>
          <a:p>
            <a:fld id="{0050A8D7-C637-4824-8311-EC95EAC3A3E4}" type="datetimeFigureOut">
              <a:rPr lang="en-GB" smtClean="0"/>
              <a:t>30/08/2023</a:t>
            </a:fld>
            <a:endParaRPr lang="en-GB"/>
          </a:p>
        </p:txBody>
      </p:sp>
      <p:sp>
        <p:nvSpPr>
          <p:cNvPr id="5" name="Footer Placeholder 4">
            <a:extLst>
              <a:ext uri="{FF2B5EF4-FFF2-40B4-BE49-F238E27FC236}">
                <a16:creationId xmlns:a16="http://schemas.microsoft.com/office/drawing/2014/main" id="{4910C657-4DCB-A110-7983-F8D9B5F012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69C038-850A-1366-A0FB-E22FCEB365E9}"/>
              </a:ext>
            </a:extLst>
          </p:cNvPr>
          <p:cNvSpPr>
            <a:spLocks noGrp="1"/>
          </p:cNvSpPr>
          <p:nvPr>
            <p:ph type="sldNum" sz="quarter" idx="12"/>
          </p:nvPr>
        </p:nvSpPr>
        <p:spPr/>
        <p:txBody>
          <a:bodyPr/>
          <a:lstStyle/>
          <a:p>
            <a:fld id="{43BF75A0-E151-45C7-9A73-EFFBA6C61D1D}" type="slidenum">
              <a:rPr lang="en-GB" smtClean="0"/>
              <a:t>‹#›</a:t>
            </a:fld>
            <a:endParaRPr lang="en-GB"/>
          </a:p>
        </p:txBody>
      </p:sp>
    </p:spTree>
    <p:extLst>
      <p:ext uri="{BB962C8B-B14F-4D97-AF65-F5344CB8AC3E}">
        <p14:creationId xmlns:p14="http://schemas.microsoft.com/office/powerpoint/2010/main" val="704786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8488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B135E-556C-FE90-B9FA-C8FD753040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CF3FA7-8AA1-D0AA-3EF6-C82DB865E9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1C30A5-4528-A36A-265B-A5F6AD1A3E15}"/>
              </a:ext>
            </a:extLst>
          </p:cNvPr>
          <p:cNvSpPr>
            <a:spLocks noGrp="1"/>
          </p:cNvSpPr>
          <p:nvPr>
            <p:ph type="dt" sz="half" idx="10"/>
          </p:nvPr>
        </p:nvSpPr>
        <p:spPr/>
        <p:txBody>
          <a:bodyPr/>
          <a:lstStyle/>
          <a:p>
            <a:fld id="{0050A8D7-C637-4824-8311-EC95EAC3A3E4}" type="datetimeFigureOut">
              <a:rPr lang="en-GB" smtClean="0"/>
              <a:t>30/08/2023</a:t>
            </a:fld>
            <a:endParaRPr lang="en-GB"/>
          </a:p>
        </p:txBody>
      </p:sp>
      <p:sp>
        <p:nvSpPr>
          <p:cNvPr id="5" name="Footer Placeholder 4">
            <a:extLst>
              <a:ext uri="{FF2B5EF4-FFF2-40B4-BE49-F238E27FC236}">
                <a16:creationId xmlns:a16="http://schemas.microsoft.com/office/drawing/2014/main" id="{CBBDE6B4-6AA3-60F7-88CC-85D31C9E7C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133D7B-7EF8-BCFD-4B43-9BDD62C8A29A}"/>
              </a:ext>
            </a:extLst>
          </p:cNvPr>
          <p:cNvSpPr>
            <a:spLocks noGrp="1"/>
          </p:cNvSpPr>
          <p:nvPr>
            <p:ph type="sldNum" sz="quarter" idx="12"/>
          </p:nvPr>
        </p:nvSpPr>
        <p:spPr/>
        <p:txBody>
          <a:bodyPr/>
          <a:lstStyle/>
          <a:p>
            <a:fld id="{43BF75A0-E151-45C7-9A73-EFFBA6C61D1D}" type="slidenum">
              <a:rPr lang="en-GB" smtClean="0"/>
              <a:t>‹#›</a:t>
            </a:fld>
            <a:endParaRPr lang="en-GB"/>
          </a:p>
        </p:txBody>
      </p:sp>
    </p:spTree>
    <p:extLst>
      <p:ext uri="{BB962C8B-B14F-4D97-AF65-F5344CB8AC3E}">
        <p14:creationId xmlns:p14="http://schemas.microsoft.com/office/powerpoint/2010/main" val="3122672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47779-2575-7E9A-39B3-6682F45E88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1EC04C5-7A59-6830-C7AD-24C18AB561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441660-EC26-A4E7-0F6C-7B819F65C4C7}"/>
              </a:ext>
            </a:extLst>
          </p:cNvPr>
          <p:cNvSpPr>
            <a:spLocks noGrp="1"/>
          </p:cNvSpPr>
          <p:nvPr>
            <p:ph type="dt" sz="half" idx="10"/>
          </p:nvPr>
        </p:nvSpPr>
        <p:spPr/>
        <p:txBody>
          <a:bodyPr/>
          <a:lstStyle/>
          <a:p>
            <a:fld id="{0050A8D7-C637-4824-8311-EC95EAC3A3E4}" type="datetimeFigureOut">
              <a:rPr lang="en-GB" smtClean="0"/>
              <a:t>30/08/2023</a:t>
            </a:fld>
            <a:endParaRPr lang="en-GB"/>
          </a:p>
        </p:txBody>
      </p:sp>
      <p:sp>
        <p:nvSpPr>
          <p:cNvPr id="5" name="Footer Placeholder 4">
            <a:extLst>
              <a:ext uri="{FF2B5EF4-FFF2-40B4-BE49-F238E27FC236}">
                <a16:creationId xmlns:a16="http://schemas.microsoft.com/office/drawing/2014/main" id="{70E0E3AE-39CF-DBCD-8D05-85430BEE3D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0CFF08-E121-D068-1D39-3E7EBC24EB04}"/>
              </a:ext>
            </a:extLst>
          </p:cNvPr>
          <p:cNvSpPr>
            <a:spLocks noGrp="1"/>
          </p:cNvSpPr>
          <p:nvPr>
            <p:ph type="sldNum" sz="quarter" idx="12"/>
          </p:nvPr>
        </p:nvSpPr>
        <p:spPr/>
        <p:txBody>
          <a:bodyPr/>
          <a:lstStyle/>
          <a:p>
            <a:fld id="{43BF75A0-E151-45C7-9A73-EFFBA6C61D1D}" type="slidenum">
              <a:rPr lang="en-GB" smtClean="0"/>
              <a:t>‹#›</a:t>
            </a:fld>
            <a:endParaRPr lang="en-GB"/>
          </a:p>
        </p:txBody>
      </p:sp>
    </p:spTree>
    <p:extLst>
      <p:ext uri="{BB962C8B-B14F-4D97-AF65-F5344CB8AC3E}">
        <p14:creationId xmlns:p14="http://schemas.microsoft.com/office/powerpoint/2010/main" val="2050373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89716-0584-F219-FE9E-B8D41A702A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CBAF23-F33D-E7A3-D44A-D0E0B25519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CC30662-FAF6-DECF-A817-0BBD907664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E2512A4-AD6D-2E1C-F537-F57F2958489A}"/>
              </a:ext>
            </a:extLst>
          </p:cNvPr>
          <p:cNvSpPr>
            <a:spLocks noGrp="1"/>
          </p:cNvSpPr>
          <p:nvPr>
            <p:ph type="dt" sz="half" idx="10"/>
          </p:nvPr>
        </p:nvSpPr>
        <p:spPr/>
        <p:txBody>
          <a:bodyPr/>
          <a:lstStyle/>
          <a:p>
            <a:fld id="{0050A8D7-C637-4824-8311-EC95EAC3A3E4}" type="datetimeFigureOut">
              <a:rPr lang="en-GB" smtClean="0"/>
              <a:t>30/08/2023</a:t>
            </a:fld>
            <a:endParaRPr lang="en-GB"/>
          </a:p>
        </p:txBody>
      </p:sp>
      <p:sp>
        <p:nvSpPr>
          <p:cNvPr id="6" name="Footer Placeholder 5">
            <a:extLst>
              <a:ext uri="{FF2B5EF4-FFF2-40B4-BE49-F238E27FC236}">
                <a16:creationId xmlns:a16="http://schemas.microsoft.com/office/drawing/2014/main" id="{C8886E92-4D71-F372-12D4-F5D00EFB57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1F7557-7E67-01A6-646E-602C9033B9EC}"/>
              </a:ext>
            </a:extLst>
          </p:cNvPr>
          <p:cNvSpPr>
            <a:spLocks noGrp="1"/>
          </p:cNvSpPr>
          <p:nvPr>
            <p:ph type="sldNum" sz="quarter" idx="12"/>
          </p:nvPr>
        </p:nvSpPr>
        <p:spPr/>
        <p:txBody>
          <a:bodyPr/>
          <a:lstStyle/>
          <a:p>
            <a:fld id="{43BF75A0-E151-45C7-9A73-EFFBA6C61D1D}" type="slidenum">
              <a:rPr lang="en-GB" smtClean="0"/>
              <a:t>‹#›</a:t>
            </a:fld>
            <a:endParaRPr lang="en-GB"/>
          </a:p>
        </p:txBody>
      </p:sp>
    </p:spTree>
    <p:extLst>
      <p:ext uri="{BB962C8B-B14F-4D97-AF65-F5344CB8AC3E}">
        <p14:creationId xmlns:p14="http://schemas.microsoft.com/office/powerpoint/2010/main" val="2786498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C719E-A23E-CA9D-C884-DC85379BB8C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6C3DF8-13E0-0BB5-2080-91406B8134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72A49B-A2AA-C34A-0159-3DB45D4EF8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29EDF2F-F7D1-13DB-BD56-EAF6384EAA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176208-2681-28FB-988D-8749B332C8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F38DD6E-7942-C84A-3395-534E7CEE1D21}"/>
              </a:ext>
            </a:extLst>
          </p:cNvPr>
          <p:cNvSpPr>
            <a:spLocks noGrp="1"/>
          </p:cNvSpPr>
          <p:nvPr>
            <p:ph type="dt" sz="half" idx="10"/>
          </p:nvPr>
        </p:nvSpPr>
        <p:spPr/>
        <p:txBody>
          <a:bodyPr/>
          <a:lstStyle/>
          <a:p>
            <a:fld id="{0050A8D7-C637-4824-8311-EC95EAC3A3E4}" type="datetimeFigureOut">
              <a:rPr lang="en-GB" smtClean="0"/>
              <a:t>30/08/2023</a:t>
            </a:fld>
            <a:endParaRPr lang="en-GB"/>
          </a:p>
        </p:txBody>
      </p:sp>
      <p:sp>
        <p:nvSpPr>
          <p:cNvPr id="8" name="Footer Placeholder 7">
            <a:extLst>
              <a:ext uri="{FF2B5EF4-FFF2-40B4-BE49-F238E27FC236}">
                <a16:creationId xmlns:a16="http://schemas.microsoft.com/office/drawing/2014/main" id="{5E315997-D63B-6A12-5902-C6B4843FA05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C5606D-17E8-CEC9-37E3-30626F598048}"/>
              </a:ext>
            </a:extLst>
          </p:cNvPr>
          <p:cNvSpPr>
            <a:spLocks noGrp="1"/>
          </p:cNvSpPr>
          <p:nvPr>
            <p:ph type="sldNum" sz="quarter" idx="12"/>
          </p:nvPr>
        </p:nvSpPr>
        <p:spPr/>
        <p:txBody>
          <a:bodyPr/>
          <a:lstStyle/>
          <a:p>
            <a:fld id="{43BF75A0-E151-45C7-9A73-EFFBA6C61D1D}" type="slidenum">
              <a:rPr lang="en-GB" smtClean="0"/>
              <a:t>‹#›</a:t>
            </a:fld>
            <a:endParaRPr lang="en-GB"/>
          </a:p>
        </p:txBody>
      </p:sp>
    </p:spTree>
    <p:extLst>
      <p:ext uri="{BB962C8B-B14F-4D97-AF65-F5344CB8AC3E}">
        <p14:creationId xmlns:p14="http://schemas.microsoft.com/office/powerpoint/2010/main" val="2242534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E8C55-B4AA-CD26-B7F0-37F95A7AFB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CEFC0A-EA58-4B39-C846-47C20D4FC8A0}"/>
              </a:ext>
            </a:extLst>
          </p:cNvPr>
          <p:cNvSpPr>
            <a:spLocks noGrp="1"/>
          </p:cNvSpPr>
          <p:nvPr>
            <p:ph type="dt" sz="half" idx="10"/>
          </p:nvPr>
        </p:nvSpPr>
        <p:spPr/>
        <p:txBody>
          <a:bodyPr/>
          <a:lstStyle/>
          <a:p>
            <a:fld id="{0050A8D7-C637-4824-8311-EC95EAC3A3E4}" type="datetimeFigureOut">
              <a:rPr lang="en-GB" smtClean="0"/>
              <a:t>30/08/2023</a:t>
            </a:fld>
            <a:endParaRPr lang="en-GB"/>
          </a:p>
        </p:txBody>
      </p:sp>
      <p:sp>
        <p:nvSpPr>
          <p:cNvPr id="4" name="Footer Placeholder 3">
            <a:extLst>
              <a:ext uri="{FF2B5EF4-FFF2-40B4-BE49-F238E27FC236}">
                <a16:creationId xmlns:a16="http://schemas.microsoft.com/office/drawing/2014/main" id="{33715AA5-A043-80DB-BD3E-9601E14E3D9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99A69F2-432F-11AB-30B8-78E1E335771D}"/>
              </a:ext>
            </a:extLst>
          </p:cNvPr>
          <p:cNvSpPr>
            <a:spLocks noGrp="1"/>
          </p:cNvSpPr>
          <p:nvPr>
            <p:ph type="sldNum" sz="quarter" idx="12"/>
          </p:nvPr>
        </p:nvSpPr>
        <p:spPr/>
        <p:txBody>
          <a:bodyPr/>
          <a:lstStyle/>
          <a:p>
            <a:fld id="{43BF75A0-E151-45C7-9A73-EFFBA6C61D1D}" type="slidenum">
              <a:rPr lang="en-GB" smtClean="0"/>
              <a:t>‹#›</a:t>
            </a:fld>
            <a:endParaRPr lang="en-GB"/>
          </a:p>
        </p:txBody>
      </p:sp>
    </p:spTree>
    <p:extLst>
      <p:ext uri="{BB962C8B-B14F-4D97-AF65-F5344CB8AC3E}">
        <p14:creationId xmlns:p14="http://schemas.microsoft.com/office/powerpoint/2010/main" val="1915344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F57F3C-C000-C565-2854-DA18A237F6AE}"/>
              </a:ext>
            </a:extLst>
          </p:cNvPr>
          <p:cNvSpPr>
            <a:spLocks noGrp="1"/>
          </p:cNvSpPr>
          <p:nvPr>
            <p:ph type="dt" sz="half" idx="10"/>
          </p:nvPr>
        </p:nvSpPr>
        <p:spPr/>
        <p:txBody>
          <a:bodyPr/>
          <a:lstStyle/>
          <a:p>
            <a:fld id="{0050A8D7-C637-4824-8311-EC95EAC3A3E4}" type="datetimeFigureOut">
              <a:rPr lang="en-GB" smtClean="0"/>
              <a:t>30/08/2023</a:t>
            </a:fld>
            <a:endParaRPr lang="en-GB"/>
          </a:p>
        </p:txBody>
      </p:sp>
      <p:sp>
        <p:nvSpPr>
          <p:cNvPr id="3" name="Footer Placeholder 2">
            <a:extLst>
              <a:ext uri="{FF2B5EF4-FFF2-40B4-BE49-F238E27FC236}">
                <a16:creationId xmlns:a16="http://schemas.microsoft.com/office/drawing/2014/main" id="{291AF84A-6DFA-8F25-9FD5-88AA3E9E58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50E7C2-B42B-F201-3E5C-0B8C2E639607}"/>
              </a:ext>
            </a:extLst>
          </p:cNvPr>
          <p:cNvSpPr>
            <a:spLocks noGrp="1"/>
          </p:cNvSpPr>
          <p:nvPr>
            <p:ph type="sldNum" sz="quarter" idx="12"/>
          </p:nvPr>
        </p:nvSpPr>
        <p:spPr/>
        <p:txBody>
          <a:bodyPr/>
          <a:lstStyle/>
          <a:p>
            <a:fld id="{43BF75A0-E151-45C7-9A73-EFFBA6C61D1D}" type="slidenum">
              <a:rPr lang="en-GB" smtClean="0"/>
              <a:t>‹#›</a:t>
            </a:fld>
            <a:endParaRPr lang="en-GB"/>
          </a:p>
        </p:txBody>
      </p:sp>
    </p:spTree>
    <p:extLst>
      <p:ext uri="{BB962C8B-B14F-4D97-AF65-F5344CB8AC3E}">
        <p14:creationId xmlns:p14="http://schemas.microsoft.com/office/powerpoint/2010/main" val="1314764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8BE0D-7841-EBB6-0189-5CA867974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8CAB19-7240-3BAD-F860-4656CC592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D076644-1426-0714-0A6D-5FD45E2B2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A3B213-6094-FFD5-96E1-43FF1DC4580E}"/>
              </a:ext>
            </a:extLst>
          </p:cNvPr>
          <p:cNvSpPr>
            <a:spLocks noGrp="1"/>
          </p:cNvSpPr>
          <p:nvPr>
            <p:ph type="dt" sz="half" idx="10"/>
          </p:nvPr>
        </p:nvSpPr>
        <p:spPr/>
        <p:txBody>
          <a:bodyPr/>
          <a:lstStyle/>
          <a:p>
            <a:fld id="{0050A8D7-C637-4824-8311-EC95EAC3A3E4}" type="datetimeFigureOut">
              <a:rPr lang="en-GB" smtClean="0"/>
              <a:t>30/08/2023</a:t>
            </a:fld>
            <a:endParaRPr lang="en-GB"/>
          </a:p>
        </p:txBody>
      </p:sp>
      <p:sp>
        <p:nvSpPr>
          <p:cNvPr id="6" name="Footer Placeholder 5">
            <a:extLst>
              <a:ext uri="{FF2B5EF4-FFF2-40B4-BE49-F238E27FC236}">
                <a16:creationId xmlns:a16="http://schemas.microsoft.com/office/drawing/2014/main" id="{D1ADF574-9F5D-9DE0-1CC9-16642D772D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CFDEF6-ACCD-D0A9-0448-12AC2693705B}"/>
              </a:ext>
            </a:extLst>
          </p:cNvPr>
          <p:cNvSpPr>
            <a:spLocks noGrp="1"/>
          </p:cNvSpPr>
          <p:nvPr>
            <p:ph type="sldNum" sz="quarter" idx="12"/>
          </p:nvPr>
        </p:nvSpPr>
        <p:spPr/>
        <p:txBody>
          <a:bodyPr/>
          <a:lstStyle/>
          <a:p>
            <a:fld id="{43BF75A0-E151-45C7-9A73-EFFBA6C61D1D}" type="slidenum">
              <a:rPr lang="en-GB" smtClean="0"/>
              <a:t>‹#›</a:t>
            </a:fld>
            <a:endParaRPr lang="en-GB"/>
          </a:p>
        </p:txBody>
      </p:sp>
    </p:spTree>
    <p:extLst>
      <p:ext uri="{BB962C8B-B14F-4D97-AF65-F5344CB8AC3E}">
        <p14:creationId xmlns:p14="http://schemas.microsoft.com/office/powerpoint/2010/main" val="1552201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B647-3B72-7DF4-4689-ED6F2ED259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E03F14D-BB97-1441-1091-F48284EE17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C925395-811A-B3AE-63DB-18C75A911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D2BE9-808E-6E72-C4C2-FB06AE841CDE}"/>
              </a:ext>
            </a:extLst>
          </p:cNvPr>
          <p:cNvSpPr>
            <a:spLocks noGrp="1"/>
          </p:cNvSpPr>
          <p:nvPr>
            <p:ph type="dt" sz="half" idx="10"/>
          </p:nvPr>
        </p:nvSpPr>
        <p:spPr/>
        <p:txBody>
          <a:bodyPr/>
          <a:lstStyle/>
          <a:p>
            <a:fld id="{0050A8D7-C637-4824-8311-EC95EAC3A3E4}" type="datetimeFigureOut">
              <a:rPr lang="en-GB" smtClean="0"/>
              <a:t>30/08/2023</a:t>
            </a:fld>
            <a:endParaRPr lang="en-GB"/>
          </a:p>
        </p:txBody>
      </p:sp>
      <p:sp>
        <p:nvSpPr>
          <p:cNvPr id="6" name="Footer Placeholder 5">
            <a:extLst>
              <a:ext uri="{FF2B5EF4-FFF2-40B4-BE49-F238E27FC236}">
                <a16:creationId xmlns:a16="http://schemas.microsoft.com/office/drawing/2014/main" id="{91887FCF-4766-8795-D1D8-1932C193D6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C1A2B8-7E02-162F-FFCA-2402AC46B59F}"/>
              </a:ext>
            </a:extLst>
          </p:cNvPr>
          <p:cNvSpPr>
            <a:spLocks noGrp="1"/>
          </p:cNvSpPr>
          <p:nvPr>
            <p:ph type="sldNum" sz="quarter" idx="12"/>
          </p:nvPr>
        </p:nvSpPr>
        <p:spPr/>
        <p:txBody>
          <a:bodyPr/>
          <a:lstStyle/>
          <a:p>
            <a:fld id="{43BF75A0-E151-45C7-9A73-EFFBA6C61D1D}" type="slidenum">
              <a:rPr lang="en-GB" smtClean="0"/>
              <a:t>‹#›</a:t>
            </a:fld>
            <a:endParaRPr lang="en-GB"/>
          </a:p>
        </p:txBody>
      </p:sp>
    </p:spTree>
    <p:extLst>
      <p:ext uri="{BB962C8B-B14F-4D97-AF65-F5344CB8AC3E}">
        <p14:creationId xmlns:p14="http://schemas.microsoft.com/office/powerpoint/2010/main" val="2557355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9D2761-5A40-6743-F252-12649DB57C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C4FB82-DA46-E0F0-BDED-0ECCAB00AA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C9352-3825-84ED-FD04-4C2E3CC588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50A8D7-C637-4824-8311-EC95EAC3A3E4}" type="datetimeFigureOut">
              <a:rPr lang="en-GB" smtClean="0"/>
              <a:t>30/08/2023</a:t>
            </a:fld>
            <a:endParaRPr lang="en-GB"/>
          </a:p>
        </p:txBody>
      </p:sp>
      <p:sp>
        <p:nvSpPr>
          <p:cNvPr id="5" name="Footer Placeholder 4">
            <a:extLst>
              <a:ext uri="{FF2B5EF4-FFF2-40B4-BE49-F238E27FC236}">
                <a16:creationId xmlns:a16="http://schemas.microsoft.com/office/drawing/2014/main" id="{68425164-F983-6BCB-C1A5-8B08C5E49E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910632-F069-6473-8607-465B0FD36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F75A0-E151-45C7-9A73-EFFBA6C61D1D}" type="slidenum">
              <a:rPr lang="en-GB" smtClean="0"/>
              <a:t>‹#›</a:t>
            </a:fld>
            <a:endParaRPr lang="en-GB"/>
          </a:p>
        </p:txBody>
      </p:sp>
    </p:spTree>
    <p:extLst>
      <p:ext uri="{BB962C8B-B14F-4D97-AF65-F5344CB8AC3E}">
        <p14:creationId xmlns:p14="http://schemas.microsoft.com/office/powerpoint/2010/main" val="198922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hyperlink" Target="https://youtu.be/iz2kPymOUCk" TargetMode="External"/><Relationship Id="rId3" Type="http://schemas.openxmlformats.org/officeDocument/2006/relationships/hyperlink" Target="https://youtu.be/DUZFcxQaTXM" TargetMode="External"/><Relationship Id="rId7" Type="http://schemas.openxmlformats.org/officeDocument/2006/relationships/hyperlink" Target="https://youtu.be/QFLVc8vRd5s" TargetMode="External"/><Relationship Id="rId12" Type="http://schemas.openxmlformats.org/officeDocument/2006/relationships/hyperlink" Target="https://youtu.be/TW3Nphtg63U"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youtu.be/8teD_pwqrRw" TargetMode="External"/><Relationship Id="rId11" Type="http://schemas.openxmlformats.org/officeDocument/2006/relationships/hyperlink" Target="https://youtu.be/tmVSE1pdHYU" TargetMode="External"/><Relationship Id="rId5" Type="http://schemas.openxmlformats.org/officeDocument/2006/relationships/hyperlink" Target="https://youtu.be/R-xEhvisNSw" TargetMode="External"/><Relationship Id="rId10" Type="http://schemas.openxmlformats.org/officeDocument/2006/relationships/hyperlink" Target="https://youtu.be/Ic5K5Un45xY" TargetMode="External"/><Relationship Id="rId4" Type="http://schemas.openxmlformats.org/officeDocument/2006/relationships/hyperlink" Target="https://youtu.be/rmTw_x14WyQ" TargetMode="External"/><Relationship Id="rId9" Type="http://schemas.openxmlformats.org/officeDocument/2006/relationships/hyperlink" Target="https://youtu.be/qJNmh1LUvZ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C9BBFF9-4D63-44AE-AEF7-1FA5FCCC84A9}"/>
              </a:ext>
            </a:extLst>
          </p:cNvPr>
          <p:cNvSpPr>
            <a:spLocks noGrp="1" noChangeArrowheads="1"/>
          </p:cNvSpPr>
          <p:nvPr>
            <p:ph type="ctrTitle"/>
          </p:nvPr>
        </p:nvSpPr>
        <p:spPr>
          <a:xfrm>
            <a:off x="243253" y="762000"/>
            <a:ext cx="11705494" cy="442546"/>
          </a:xfrm>
        </p:spPr>
        <p:txBody>
          <a:bodyPr>
            <a:normAutofit fontScale="90000"/>
          </a:bodyPr>
          <a:lstStyle/>
          <a:p>
            <a:pPr eaLnBrk="1" hangingPunct="1"/>
            <a:r>
              <a:rPr lang="en-US" altLang="en-US" sz="3200" spc="600" dirty="0">
                <a:solidFill>
                  <a:srgbClr val="1D1D1B"/>
                </a:solidFill>
                <a:latin typeface="Nexa Light" panose="02000000000000000000" pitchFamily="50" charset="0"/>
              </a:rPr>
              <a:t>INTRODUCING</a:t>
            </a:r>
            <a:endParaRPr lang="en-US" altLang="en-US" sz="1800" spc="600" dirty="0">
              <a:solidFill>
                <a:srgbClr val="1D1D1B"/>
              </a:solidFill>
              <a:latin typeface="Nexa Light" panose="02000000000000000000" pitchFamily="50" charset="0"/>
            </a:endParaRPr>
          </a:p>
        </p:txBody>
      </p:sp>
      <p:pic>
        <p:nvPicPr>
          <p:cNvPr id="5" name="Picture 4">
            <a:extLst>
              <a:ext uri="{FF2B5EF4-FFF2-40B4-BE49-F238E27FC236}">
                <a16:creationId xmlns:a16="http://schemas.microsoft.com/office/drawing/2014/main" id="{DCBAE12D-AF70-88D8-5648-8EC349BCE8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05789" y="1800039"/>
            <a:ext cx="8380423" cy="2999129"/>
          </a:xfrm>
          <a:prstGeom prst="rect">
            <a:avLst/>
          </a:prstGeom>
        </p:spPr>
      </p:pic>
      <p:sp>
        <p:nvSpPr>
          <p:cNvPr id="2" name="TextBox 1">
            <a:extLst>
              <a:ext uri="{FF2B5EF4-FFF2-40B4-BE49-F238E27FC236}">
                <a16:creationId xmlns:a16="http://schemas.microsoft.com/office/drawing/2014/main" id="{B0115A20-64B3-D3A8-FDE9-1B8172BACE9C}"/>
              </a:ext>
            </a:extLst>
          </p:cNvPr>
          <p:cNvSpPr txBox="1"/>
          <p:nvPr/>
        </p:nvSpPr>
        <p:spPr>
          <a:xfrm>
            <a:off x="1555117" y="4906049"/>
            <a:ext cx="9081766" cy="523220"/>
          </a:xfrm>
          <a:prstGeom prst="rect">
            <a:avLst/>
          </a:prstGeom>
          <a:noFill/>
        </p:spPr>
        <p:txBody>
          <a:bodyPr wrap="square" rtlCol="0">
            <a:spAutoFit/>
          </a:bodyPr>
          <a:lstStyle/>
          <a:p>
            <a:pPr algn="ctr"/>
            <a:r>
              <a:rPr lang="en-US" sz="2800" spc="300" dirty="0">
                <a:latin typeface="Nexa Light" panose="02000000000000000000"/>
              </a:rPr>
              <a:t>MAXIMIZE BATTERY FLEET PERFORMANCE</a:t>
            </a:r>
          </a:p>
        </p:txBody>
      </p:sp>
    </p:spTree>
    <p:extLst>
      <p:ext uri="{BB962C8B-B14F-4D97-AF65-F5344CB8AC3E}">
        <p14:creationId xmlns:p14="http://schemas.microsoft.com/office/powerpoint/2010/main" val="1519393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arehouse with shelves and a large window&#10;&#10;Description automatically generated with medium confidence">
            <a:extLst>
              <a:ext uri="{FF2B5EF4-FFF2-40B4-BE49-F238E27FC236}">
                <a16:creationId xmlns:a16="http://schemas.microsoft.com/office/drawing/2014/main" id="{B096D905-A67B-6E69-A360-F6E1A8CA0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81149" y="3013501"/>
            <a:ext cx="9147101" cy="1200329"/>
          </a:xfrm>
          <a:prstGeom prst="rect">
            <a:avLst/>
          </a:prstGeom>
          <a:noFill/>
        </p:spPr>
        <p:txBody>
          <a:bodyPr wrap="square" rtlCol="0">
            <a:spAutoFit/>
          </a:bodyPr>
          <a:lstStyle/>
          <a:p>
            <a:pPr algn="ctr"/>
            <a:r>
              <a:rPr lang="en-US" sz="2400" dirty="0">
                <a:solidFill>
                  <a:schemeClr val="bg1">
                    <a:lumMod val="95000"/>
                  </a:schemeClr>
                </a:solidFill>
                <a:latin typeface="Nexa Black" panose="02000000000000000000" pitchFamily="50" charset="0"/>
              </a:rPr>
              <a:t>WITH BATTERY MANAGER’S PREMIUM REPORTING SERVICE, MAXIMIZING THE PERFORMANCE OF YOUR DC POWER FLEET IS EASIER THAN EVER</a:t>
            </a:r>
          </a:p>
        </p:txBody>
      </p:sp>
      <p:grpSp>
        <p:nvGrpSpPr>
          <p:cNvPr id="4" name="Group 3"/>
          <p:cNvGrpSpPr/>
          <p:nvPr/>
        </p:nvGrpSpPr>
        <p:grpSpPr>
          <a:xfrm>
            <a:off x="1581150" y="2877415"/>
            <a:ext cx="457200" cy="457200"/>
            <a:chOff x="6324600" y="4114799"/>
            <a:chExt cx="685800" cy="685800"/>
          </a:xfrm>
        </p:grpSpPr>
        <p:cxnSp>
          <p:nvCxnSpPr>
            <p:cNvPr id="5" name="Straight Connector 4"/>
            <p:cNvCxnSpPr/>
            <p:nvPr/>
          </p:nvCxnSpPr>
          <p:spPr>
            <a:xfrm flipV="1">
              <a:off x="6324600" y="4114799"/>
              <a:ext cx="0" cy="685800"/>
            </a:xfrm>
            <a:prstGeom prst="line">
              <a:avLst/>
            </a:prstGeom>
            <a:ln w="38100" cap="sq">
              <a:solidFill>
                <a:schemeClr val="bg1">
                  <a:lumMod val="9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24600" y="4114799"/>
              <a:ext cx="685800" cy="0"/>
            </a:xfrm>
            <a:prstGeom prst="line">
              <a:avLst/>
            </a:prstGeom>
            <a:ln w="38100" cap="sq">
              <a:solidFill>
                <a:schemeClr val="bg1">
                  <a:lumMod val="9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rot="10800000">
            <a:off x="10172700" y="3751983"/>
            <a:ext cx="457200" cy="457200"/>
            <a:chOff x="6324600" y="4114799"/>
            <a:chExt cx="685800" cy="685800"/>
          </a:xfrm>
        </p:grpSpPr>
        <p:cxnSp>
          <p:nvCxnSpPr>
            <p:cNvPr id="8" name="Straight Connector 7"/>
            <p:cNvCxnSpPr/>
            <p:nvPr/>
          </p:nvCxnSpPr>
          <p:spPr>
            <a:xfrm flipV="1">
              <a:off x="6324600" y="4114799"/>
              <a:ext cx="0" cy="685800"/>
            </a:xfrm>
            <a:prstGeom prst="line">
              <a:avLst/>
            </a:prstGeom>
            <a:ln w="38100" cap="sq">
              <a:solidFill>
                <a:schemeClr val="bg1">
                  <a:lumMod val="9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24600" y="4114799"/>
              <a:ext cx="685800" cy="0"/>
            </a:xfrm>
            <a:prstGeom prst="line">
              <a:avLst/>
            </a:prstGeom>
            <a:ln w="38100" cap="sq">
              <a:solidFill>
                <a:schemeClr val="bg1">
                  <a:lumMod val="9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1072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2C08C3E-0E65-FC5D-326B-0C71F1EA776B}"/>
              </a:ext>
            </a:extLst>
          </p:cNvPr>
          <p:cNvCxnSpPr/>
          <p:nvPr/>
        </p:nvCxnSpPr>
        <p:spPr>
          <a:xfrm>
            <a:off x="469900" y="457200"/>
            <a:ext cx="0" cy="6858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4">
            <a:extLst>
              <a:ext uri="{FF2B5EF4-FFF2-40B4-BE49-F238E27FC236}">
                <a16:creationId xmlns:a16="http://schemas.microsoft.com/office/drawing/2014/main" id="{DD7EF447-0851-5329-31BC-092C52B8E8F8}"/>
              </a:ext>
            </a:extLst>
          </p:cNvPr>
          <p:cNvSpPr txBox="1">
            <a:spLocks/>
          </p:cNvSpPr>
          <p:nvPr/>
        </p:nvSpPr>
        <p:spPr>
          <a:xfrm>
            <a:off x="584200" y="482600"/>
            <a:ext cx="8844469" cy="73084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3000" b="0" dirty="0">
                <a:solidFill>
                  <a:srgbClr val="0090D2"/>
                </a:solidFill>
                <a:latin typeface="Nexa Heavy" panose="02000000000000000000" pitchFamily="50" charset="0"/>
              </a:rPr>
              <a:t>LEARNING MANAGEMENT </a:t>
            </a:r>
            <a:r>
              <a:rPr lang="en-US" sz="3000" b="0" dirty="0">
                <a:latin typeface="Nexa Heavy" panose="02000000000000000000" pitchFamily="50" charset="0"/>
              </a:rPr>
              <a:t>PLATFORM</a:t>
            </a:r>
            <a:br>
              <a:rPr lang="en-US" sz="3000" b="0" dirty="0">
                <a:solidFill>
                  <a:srgbClr val="0090D2"/>
                </a:solidFill>
              </a:rPr>
            </a:br>
            <a:r>
              <a:rPr lang="en-US" sz="1600" b="0" dirty="0">
                <a:solidFill>
                  <a:srgbClr val="474747"/>
                </a:solidFill>
                <a:latin typeface="Nexa Light" panose="02000000000000000000" pitchFamily="50" charset="0"/>
              </a:rPr>
              <a:t>EVERY BATTERY ROOM EMPLOYEE TRAINED ACROSS THE ENTERPRISE</a:t>
            </a:r>
          </a:p>
        </p:txBody>
      </p:sp>
      <p:cxnSp>
        <p:nvCxnSpPr>
          <p:cNvPr id="4" name="Straight Connector 3">
            <a:extLst>
              <a:ext uri="{FF2B5EF4-FFF2-40B4-BE49-F238E27FC236}">
                <a16:creationId xmlns:a16="http://schemas.microsoft.com/office/drawing/2014/main" id="{8AB668E8-8400-9598-CAEF-A9B3D6F55075}"/>
              </a:ext>
            </a:extLst>
          </p:cNvPr>
          <p:cNvCxnSpPr>
            <a:cxnSpLocks/>
          </p:cNvCxnSpPr>
          <p:nvPr/>
        </p:nvCxnSpPr>
        <p:spPr>
          <a:xfrm>
            <a:off x="469900" y="6172200"/>
            <a:ext cx="0" cy="4064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descr="A close up of a sign&#10;&#10;Description generated with high confidence">
            <a:extLst>
              <a:ext uri="{FF2B5EF4-FFF2-40B4-BE49-F238E27FC236}">
                <a16:creationId xmlns:a16="http://schemas.microsoft.com/office/drawing/2014/main" id="{7634F318-D9EC-0CD1-C3E6-4DCAAF6357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00" y="6172200"/>
            <a:ext cx="406400" cy="406400"/>
          </a:xfrm>
          <a:prstGeom prst="rect">
            <a:avLst/>
          </a:prstGeom>
        </p:spPr>
      </p:pic>
      <p:grpSp>
        <p:nvGrpSpPr>
          <p:cNvPr id="26" name="Group 25">
            <a:extLst>
              <a:ext uri="{FF2B5EF4-FFF2-40B4-BE49-F238E27FC236}">
                <a16:creationId xmlns:a16="http://schemas.microsoft.com/office/drawing/2014/main" id="{7A4CD403-3DBE-8990-F2C1-BBF50B69F9B5}"/>
              </a:ext>
            </a:extLst>
          </p:cNvPr>
          <p:cNvGrpSpPr/>
          <p:nvPr/>
        </p:nvGrpSpPr>
        <p:grpSpPr>
          <a:xfrm>
            <a:off x="584200" y="1974533"/>
            <a:ext cx="5103724" cy="3321649"/>
            <a:chOff x="9829799" y="2781300"/>
            <a:chExt cx="6850585" cy="3145146"/>
          </a:xfrm>
        </p:grpSpPr>
        <p:sp>
          <p:nvSpPr>
            <p:cNvPr id="27" name="TextBox 26">
              <a:extLst>
                <a:ext uri="{FF2B5EF4-FFF2-40B4-BE49-F238E27FC236}">
                  <a16:creationId xmlns:a16="http://schemas.microsoft.com/office/drawing/2014/main" id="{26E6C0B9-FA33-5370-E51A-78A30BA8BD39}"/>
                </a:ext>
              </a:extLst>
            </p:cNvPr>
            <p:cNvSpPr txBox="1"/>
            <p:nvPr/>
          </p:nvSpPr>
          <p:spPr>
            <a:xfrm>
              <a:off x="9829799" y="2781300"/>
              <a:ext cx="6850585" cy="437134"/>
            </a:xfrm>
            <a:prstGeom prst="rect">
              <a:avLst/>
            </a:prstGeom>
            <a:noFill/>
          </p:spPr>
          <p:txBody>
            <a:bodyPr wrap="square" rtlCol="0">
              <a:spAutoFit/>
            </a:bodyPr>
            <a:lstStyle/>
            <a:p>
              <a:pPr algn="r"/>
              <a:r>
                <a:rPr lang="en-US" sz="2400" dirty="0">
                  <a:solidFill>
                    <a:srgbClr val="474747"/>
                  </a:solidFill>
                  <a:latin typeface="Nexa Heavy" panose="02000000000000000000" pitchFamily="50" charset="0"/>
                </a:rPr>
                <a:t>24/7 EMPLOYEE TRAINING</a:t>
              </a:r>
            </a:p>
          </p:txBody>
        </p:sp>
        <p:sp>
          <p:nvSpPr>
            <p:cNvPr id="28" name="TextBox 27">
              <a:extLst>
                <a:ext uri="{FF2B5EF4-FFF2-40B4-BE49-F238E27FC236}">
                  <a16:creationId xmlns:a16="http://schemas.microsoft.com/office/drawing/2014/main" id="{AFCFCA1A-F2F8-0D52-0640-D389BB12B9B2}"/>
                </a:ext>
              </a:extLst>
            </p:cNvPr>
            <p:cNvSpPr txBox="1"/>
            <p:nvPr/>
          </p:nvSpPr>
          <p:spPr>
            <a:xfrm>
              <a:off x="10341205" y="3552935"/>
              <a:ext cx="6339179" cy="2373511"/>
            </a:xfrm>
            <a:prstGeom prst="rect">
              <a:avLst/>
            </a:prstGeom>
            <a:noFill/>
          </p:spPr>
          <p:txBody>
            <a:bodyPr wrap="square" rtlCol="0">
              <a:spAutoFit/>
            </a:bodyPr>
            <a:lstStyle/>
            <a:p>
              <a:pPr algn="r">
                <a:lnSpc>
                  <a:spcPct val="90000"/>
                </a:lnSpc>
                <a:spcBef>
                  <a:spcPct val="20000"/>
                </a:spcBef>
              </a:pPr>
              <a:r>
                <a:rPr lang="en-GB" altLang="en-US" sz="1600" dirty="0">
                  <a:solidFill>
                    <a:srgbClr val="474747"/>
                  </a:solidFill>
                  <a:latin typeface="Nexa Light" panose="02000000000000000000" pitchFamily="50" charset="0"/>
                </a:rPr>
                <a:t>Cloud based learning management platform accessible via any web browser or Touch Computer</a:t>
              </a:r>
            </a:p>
            <a:p>
              <a:pPr algn="r">
                <a:lnSpc>
                  <a:spcPct val="90000"/>
                </a:lnSpc>
                <a:spcBef>
                  <a:spcPct val="20000"/>
                </a:spcBef>
              </a:pPr>
              <a:endParaRPr lang="en-GB" altLang="en-US" sz="1600" dirty="0">
                <a:solidFill>
                  <a:srgbClr val="474747"/>
                </a:solidFill>
                <a:latin typeface="Nexa Light" panose="02000000000000000000" pitchFamily="50" charset="0"/>
              </a:endParaRPr>
            </a:p>
            <a:p>
              <a:pPr algn="r">
                <a:lnSpc>
                  <a:spcPct val="90000"/>
                </a:lnSpc>
                <a:spcBef>
                  <a:spcPct val="20000"/>
                </a:spcBef>
              </a:pPr>
              <a:r>
                <a:rPr lang="en-GB" altLang="en-US" sz="1600" dirty="0">
                  <a:solidFill>
                    <a:srgbClr val="474747"/>
                  </a:solidFill>
                  <a:latin typeface="Nexa Light" panose="02000000000000000000" pitchFamily="50" charset="0"/>
                </a:rPr>
                <a:t>Digital scrolling placard in battery room with battery room educational videos for on site employee SOPs </a:t>
              </a:r>
            </a:p>
            <a:p>
              <a:pPr algn="r">
                <a:lnSpc>
                  <a:spcPct val="90000"/>
                </a:lnSpc>
                <a:spcBef>
                  <a:spcPct val="20000"/>
                </a:spcBef>
              </a:pPr>
              <a:endParaRPr lang="en-GB" altLang="en-US" sz="1600" dirty="0">
                <a:solidFill>
                  <a:srgbClr val="474747"/>
                </a:solidFill>
                <a:latin typeface="Nexa Light" panose="02000000000000000000" pitchFamily="50" charset="0"/>
              </a:endParaRPr>
            </a:p>
            <a:p>
              <a:pPr algn="r">
                <a:lnSpc>
                  <a:spcPct val="90000"/>
                </a:lnSpc>
                <a:spcBef>
                  <a:spcPct val="20000"/>
                </a:spcBef>
              </a:pPr>
              <a:r>
                <a:rPr lang="en-GB" altLang="en-US" sz="1600" dirty="0">
                  <a:solidFill>
                    <a:srgbClr val="474747"/>
                  </a:solidFill>
                  <a:latin typeface="Nexa Light" panose="02000000000000000000" pitchFamily="50" charset="0"/>
                </a:rPr>
                <a:t>Onboard and train new employees quickly and efficiently across the enterprise</a:t>
              </a:r>
            </a:p>
          </p:txBody>
        </p:sp>
      </p:grpSp>
      <p:pic>
        <p:nvPicPr>
          <p:cNvPr id="10" name="Picture 9">
            <a:extLst>
              <a:ext uri="{FF2B5EF4-FFF2-40B4-BE49-F238E27FC236}">
                <a16:creationId xmlns:a16="http://schemas.microsoft.com/office/drawing/2014/main" id="{CABED122-B89C-E23D-E6AC-1B453F6F27A6}"/>
              </a:ext>
            </a:extLst>
          </p:cNvPr>
          <p:cNvPicPr>
            <a:picLocks noChangeAspect="1"/>
          </p:cNvPicPr>
          <p:nvPr/>
        </p:nvPicPr>
        <p:blipFill>
          <a:blip r:embed="rId3"/>
          <a:stretch>
            <a:fillRect/>
          </a:stretch>
        </p:blipFill>
        <p:spPr>
          <a:xfrm>
            <a:off x="6242760" y="1974533"/>
            <a:ext cx="5221432" cy="3429000"/>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716979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2C08C3E-0E65-FC5D-326B-0C71F1EA776B}"/>
              </a:ext>
            </a:extLst>
          </p:cNvPr>
          <p:cNvCxnSpPr/>
          <p:nvPr/>
        </p:nvCxnSpPr>
        <p:spPr>
          <a:xfrm>
            <a:off x="469900" y="457200"/>
            <a:ext cx="0" cy="6858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4">
            <a:extLst>
              <a:ext uri="{FF2B5EF4-FFF2-40B4-BE49-F238E27FC236}">
                <a16:creationId xmlns:a16="http://schemas.microsoft.com/office/drawing/2014/main" id="{DD7EF447-0851-5329-31BC-092C52B8E8F8}"/>
              </a:ext>
            </a:extLst>
          </p:cNvPr>
          <p:cNvSpPr txBox="1">
            <a:spLocks/>
          </p:cNvSpPr>
          <p:nvPr/>
        </p:nvSpPr>
        <p:spPr>
          <a:xfrm>
            <a:off x="584200" y="482600"/>
            <a:ext cx="8844469" cy="73084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3000" b="0" dirty="0">
                <a:solidFill>
                  <a:srgbClr val="0090D2"/>
                </a:solidFill>
                <a:latin typeface="Nexa Heavy" panose="02000000000000000000" pitchFamily="50" charset="0"/>
              </a:rPr>
              <a:t>BATTERY MANAGER PREMIUM </a:t>
            </a:r>
            <a:r>
              <a:rPr lang="en-US" sz="3000" b="0" dirty="0">
                <a:solidFill>
                  <a:srgbClr val="474747"/>
                </a:solidFill>
                <a:latin typeface="Nexa Heavy" panose="02000000000000000000" pitchFamily="50" charset="0"/>
              </a:rPr>
              <a:t>REPORTING</a:t>
            </a:r>
            <a:br>
              <a:rPr lang="en-US" sz="3000" b="0" dirty="0">
                <a:solidFill>
                  <a:srgbClr val="0090D2"/>
                </a:solidFill>
              </a:rPr>
            </a:br>
            <a:r>
              <a:rPr lang="en-US" sz="1600" b="0" dirty="0">
                <a:solidFill>
                  <a:srgbClr val="474747"/>
                </a:solidFill>
                <a:latin typeface="Nexa Light" panose="02000000000000000000" pitchFamily="50" charset="0"/>
              </a:rPr>
              <a:t>HOW BATTERY MANAGER DATA CONNECTS YOU TO YOUR ASSETS</a:t>
            </a:r>
          </a:p>
        </p:txBody>
      </p:sp>
      <p:cxnSp>
        <p:nvCxnSpPr>
          <p:cNvPr id="4" name="Straight Connector 3">
            <a:extLst>
              <a:ext uri="{FF2B5EF4-FFF2-40B4-BE49-F238E27FC236}">
                <a16:creationId xmlns:a16="http://schemas.microsoft.com/office/drawing/2014/main" id="{8AB668E8-8400-9598-CAEF-A9B3D6F55075}"/>
              </a:ext>
            </a:extLst>
          </p:cNvPr>
          <p:cNvCxnSpPr>
            <a:cxnSpLocks/>
          </p:cNvCxnSpPr>
          <p:nvPr/>
        </p:nvCxnSpPr>
        <p:spPr>
          <a:xfrm>
            <a:off x="469900" y="6172200"/>
            <a:ext cx="0" cy="4064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descr="A close up of a sign&#10;&#10;Description generated with high confidence">
            <a:extLst>
              <a:ext uri="{FF2B5EF4-FFF2-40B4-BE49-F238E27FC236}">
                <a16:creationId xmlns:a16="http://schemas.microsoft.com/office/drawing/2014/main" id="{7634F318-D9EC-0CD1-C3E6-4DCAAF6357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00" y="6172200"/>
            <a:ext cx="406400" cy="406400"/>
          </a:xfrm>
          <a:prstGeom prst="rect">
            <a:avLst/>
          </a:prstGeom>
        </p:spPr>
      </p:pic>
      <p:grpSp>
        <p:nvGrpSpPr>
          <p:cNvPr id="26" name="Group 25">
            <a:extLst>
              <a:ext uri="{FF2B5EF4-FFF2-40B4-BE49-F238E27FC236}">
                <a16:creationId xmlns:a16="http://schemas.microsoft.com/office/drawing/2014/main" id="{7A4CD403-3DBE-8990-F2C1-BBF50B69F9B5}"/>
              </a:ext>
            </a:extLst>
          </p:cNvPr>
          <p:cNvGrpSpPr/>
          <p:nvPr/>
        </p:nvGrpSpPr>
        <p:grpSpPr>
          <a:xfrm>
            <a:off x="584200" y="1974533"/>
            <a:ext cx="5103724" cy="3321650"/>
            <a:chOff x="9829799" y="2781300"/>
            <a:chExt cx="6850585" cy="3145147"/>
          </a:xfrm>
        </p:grpSpPr>
        <p:sp>
          <p:nvSpPr>
            <p:cNvPr id="27" name="TextBox 26">
              <a:extLst>
                <a:ext uri="{FF2B5EF4-FFF2-40B4-BE49-F238E27FC236}">
                  <a16:creationId xmlns:a16="http://schemas.microsoft.com/office/drawing/2014/main" id="{26E6C0B9-FA33-5370-E51A-78A30BA8BD39}"/>
                </a:ext>
              </a:extLst>
            </p:cNvPr>
            <p:cNvSpPr txBox="1"/>
            <p:nvPr/>
          </p:nvSpPr>
          <p:spPr>
            <a:xfrm>
              <a:off x="9829799" y="2781300"/>
              <a:ext cx="6850585" cy="437134"/>
            </a:xfrm>
            <a:prstGeom prst="rect">
              <a:avLst/>
            </a:prstGeom>
            <a:noFill/>
          </p:spPr>
          <p:txBody>
            <a:bodyPr wrap="square" rtlCol="0">
              <a:spAutoFit/>
            </a:bodyPr>
            <a:lstStyle/>
            <a:p>
              <a:pPr algn="r"/>
              <a:r>
                <a:rPr lang="en-US" sz="2400" dirty="0">
                  <a:solidFill>
                    <a:srgbClr val="474747"/>
                  </a:solidFill>
                  <a:latin typeface="Nexa Heavy" panose="02000000000000000000" pitchFamily="50" charset="0"/>
                </a:rPr>
                <a:t>ON SITE, REAL-TIME DATA</a:t>
              </a:r>
            </a:p>
          </p:txBody>
        </p:sp>
        <p:sp>
          <p:nvSpPr>
            <p:cNvPr id="28" name="TextBox 27">
              <a:extLst>
                <a:ext uri="{FF2B5EF4-FFF2-40B4-BE49-F238E27FC236}">
                  <a16:creationId xmlns:a16="http://schemas.microsoft.com/office/drawing/2014/main" id="{AFCFCA1A-F2F8-0D52-0640-D389BB12B9B2}"/>
                </a:ext>
              </a:extLst>
            </p:cNvPr>
            <p:cNvSpPr txBox="1"/>
            <p:nvPr/>
          </p:nvSpPr>
          <p:spPr>
            <a:xfrm>
              <a:off x="10341205" y="3552935"/>
              <a:ext cx="6339179" cy="2373512"/>
            </a:xfrm>
            <a:prstGeom prst="rect">
              <a:avLst/>
            </a:prstGeom>
            <a:noFill/>
          </p:spPr>
          <p:txBody>
            <a:bodyPr wrap="square" rtlCol="0">
              <a:spAutoFit/>
            </a:bodyPr>
            <a:lstStyle/>
            <a:p>
              <a:pPr algn="r">
                <a:lnSpc>
                  <a:spcPct val="90000"/>
                </a:lnSpc>
                <a:spcBef>
                  <a:spcPct val="20000"/>
                </a:spcBef>
              </a:pPr>
              <a:r>
                <a:rPr lang="en-GB" altLang="en-US" sz="1600" dirty="0">
                  <a:solidFill>
                    <a:srgbClr val="474747"/>
                  </a:solidFill>
                  <a:latin typeface="Nexa Light" panose="02000000000000000000" pitchFamily="50" charset="0"/>
                </a:rPr>
                <a:t>The Get Info option on the Touch Computer screens gives a whole range of metrics for each of the assets on site</a:t>
              </a:r>
            </a:p>
            <a:p>
              <a:pPr algn="r">
                <a:lnSpc>
                  <a:spcPct val="90000"/>
                </a:lnSpc>
                <a:spcBef>
                  <a:spcPct val="20000"/>
                </a:spcBef>
              </a:pPr>
              <a:endParaRPr lang="en-GB" altLang="en-US" sz="1600" dirty="0">
                <a:solidFill>
                  <a:srgbClr val="474747"/>
                </a:solidFill>
                <a:latin typeface="Nexa Light" panose="02000000000000000000" pitchFamily="50" charset="0"/>
              </a:endParaRPr>
            </a:p>
            <a:p>
              <a:pPr algn="r">
                <a:lnSpc>
                  <a:spcPct val="90000"/>
                </a:lnSpc>
                <a:spcBef>
                  <a:spcPct val="20000"/>
                </a:spcBef>
              </a:pPr>
              <a:r>
                <a:rPr lang="en-GB" altLang="en-US" sz="1600" dirty="0">
                  <a:solidFill>
                    <a:srgbClr val="474747"/>
                  </a:solidFill>
                  <a:latin typeface="Nexa Light" panose="02000000000000000000" pitchFamily="50" charset="0"/>
                </a:rPr>
                <a:t>These metrics are shown immediately after the barcode on the asset has been scanned </a:t>
              </a:r>
            </a:p>
            <a:p>
              <a:pPr algn="r">
                <a:lnSpc>
                  <a:spcPct val="90000"/>
                </a:lnSpc>
                <a:spcBef>
                  <a:spcPct val="20000"/>
                </a:spcBef>
              </a:pPr>
              <a:endParaRPr lang="en-GB" altLang="en-US" sz="1600" dirty="0">
                <a:solidFill>
                  <a:srgbClr val="474747"/>
                </a:solidFill>
                <a:latin typeface="Nexa Light" panose="02000000000000000000" pitchFamily="50" charset="0"/>
              </a:endParaRPr>
            </a:p>
            <a:p>
              <a:pPr algn="r">
                <a:lnSpc>
                  <a:spcPct val="90000"/>
                </a:lnSpc>
                <a:spcBef>
                  <a:spcPct val="20000"/>
                </a:spcBef>
              </a:pPr>
              <a:r>
                <a:rPr lang="en-GB" altLang="en-US" sz="1600" dirty="0">
                  <a:solidFill>
                    <a:srgbClr val="474747"/>
                  </a:solidFill>
                  <a:latin typeface="Nexa Light" panose="02000000000000000000" pitchFamily="50" charset="0"/>
                </a:rPr>
                <a:t>You can see when critical information such as when the battery was last watered and equalized all at the touch of a button</a:t>
              </a:r>
            </a:p>
          </p:txBody>
        </p:sp>
      </p:grpSp>
      <p:cxnSp>
        <p:nvCxnSpPr>
          <p:cNvPr id="29" name="Straight Connector 28">
            <a:extLst>
              <a:ext uri="{FF2B5EF4-FFF2-40B4-BE49-F238E27FC236}">
                <a16:creationId xmlns:a16="http://schemas.microsoft.com/office/drawing/2014/main" id="{85E42A9C-D389-B470-69EE-F278E15D9603}"/>
              </a:ext>
            </a:extLst>
          </p:cNvPr>
          <p:cNvCxnSpPr/>
          <p:nvPr/>
        </p:nvCxnSpPr>
        <p:spPr>
          <a:xfrm>
            <a:off x="5977513" y="1974531"/>
            <a:ext cx="0" cy="417731"/>
          </a:xfrm>
          <a:prstGeom prst="line">
            <a:avLst/>
          </a:prstGeom>
          <a:ln w="38100" cap="sq">
            <a:solidFill>
              <a:srgbClr val="0090D2"/>
            </a:solidFill>
            <a:bevel/>
            <a:headEnd type="none"/>
            <a:tailEnd type="none"/>
          </a:ln>
        </p:spPr>
        <p:style>
          <a:lnRef idx="1">
            <a:schemeClr val="accent1"/>
          </a:lnRef>
          <a:fillRef idx="0">
            <a:schemeClr val="accent1"/>
          </a:fillRef>
          <a:effectRef idx="0">
            <a:schemeClr val="accent1"/>
          </a:effectRef>
          <a:fontRef idx="minor">
            <a:schemeClr val="tx1"/>
          </a:fontRef>
        </p:style>
      </p:cxnSp>
      <p:pic>
        <p:nvPicPr>
          <p:cNvPr id="7" name="Picture 6" descr="A person holding a phone&#10;&#10;Description automatically generated with low confidence">
            <a:extLst>
              <a:ext uri="{FF2B5EF4-FFF2-40B4-BE49-F238E27FC236}">
                <a16:creationId xmlns:a16="http://schemas.microsoft.com/office/drawing/2014/main" id="{244EDA81-E98C-8859-38CA-7FDF730DF47C}"/>
              </a:ext>
            </a:extLst>
          </p:cNvPr>
          <p:cNvPicPr>
            <a:picLocks noChangeAspect="1"/>
          </p:cNvPicPr>
          <p:nvPr/>
        </p:nvPicPr>
        <p:blipFill rotWithShape="1">
          <a:blip r:embed="rId3">
            <a:extLst>
              <a:ext uri="{28A0092B-C50C-407E-A947-70E740481C1C}">
                <a14:useLocalDpi xmlns:a14="http://schemas.microsoft.com/office/drawing/2010/main" val="0"/>
              </a:ext>
            </a:extLst>
          </a:blip>
          <a:srcRect l="5766" t="3567" r="22750" b="3566"/>
          <a:stretch/>
        </p:blipFill>
        <p:spPr>
          <a:xfrm>
            <a:off x="6214488" y="1974531"/>
            <a:ext cx="4106490" cy="3000806"/>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485397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7E281AD-02DD-8458-0B66-3A93AA1ED31A}"/>
              </a:ext>
            </a:extLst>
          </p:cNvPr>
          <p:cNvCxnSpPr/>
          <p:nvPr/>
        </p:nvCxnSpPr>
        <p:spPr>
          <a:xfrm>
            <a:off x="469900" y="457200"/>
            <a:ext cx="0" cy="6858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4">
            <a:extLst>
              <a:ext uri="{FF2B5EF4-FFF2-40B4-BE49-F238E27FC236}">
                <a16:creationId xmlns:a16="http://schemas.microsoft.com/office/drawing/2014/main" id="{664CF8C4-8FF8-CD63-48B3-B9EAE2BC8F0F}"/>
              </a:ext>
            </a:extLst>
          </p:cNvPr>
          <p:cNvSpPr txBox="1">
            <a:spLocks/>
          </p:cNvSpPr>
          <p:nvPr/>
        </p:nvSpPr>
        <p:spPr>
          <a:xfrm>
            <a:off x="584200" y="482600"/>
            <a:ext cx="8844469" cy="73084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3000" b="0" dirty="0">
                <a:solidFill>
                  <a:srgbClr val="0090D2"/>
                </a:solidFill>
                <a:latin typeface="Nexa Heavy" panose="02000000000000000000" pitchFamily="50" charset="0"/>
              </a:rPr>
              <a:t>BATTERY MANAGER PREMIUM </a:t>
            </a:r>
            <a:r>
              <a:rPr lang="en-US" sz="3000" b="0" dirty="0">
                <a:solidFill>
                  <a:srgbClr val="474747"/>
                </a:solidFill>
                <a:latin typeface="Nexa Heavy" panose="02000000000000000000" pitchFamily="50" charset="0"/>
              </a:rPr>
              <a:t>REPORTING</a:t>
            </a:r>
            <a:br>
              <a:rPr lang="en-US" sz="3000" b="0" dirty="0">
                <a:solidFill>
                  <a:srgbClr val="0090D2"/>
                </a:solidFill>
              </a:rPr>
            </a:br>
            <a:r>
              <a:rPr lang="en-US" sz="1600" b="0" dirty="0">
                <a:solidFill>
                  <a:srgbClr val="474747"/>
                </a:solidFill>
                <a:latin typeface="Nexa Light" panose="02000000000000000000" pitchFamily="50" charset="0"/>
              </a:rPr>
              <a:t>A SIMPLE WAY OF PROTECTING MILLIONS OF DOLLARS OF ASSETS</a:t>
            </a:r>
          </a:p>
        </p:txBody>
      </p:sp>
      <p:cxnSp>
        <p:nvCxnSpPr>
          <p:cNvPr id="4" name="Straight Connector 3">
            <a:extLst>
              <a:ext uri="{FF2B5EF4-FFF2-40B4-BE49-F238E27FC236}">
                <a16:creationId xmlns:a16="http://schemas.microsoft.com/office/drawing/2014/main" id="{B450D38F-8799-8B96-9214-7C18C2621287}"/>
              </a:ext>
            </a:extLst>
          </p:cNvPr>
          <p:cNvCxnSpPr>
            <a:cxnSpLocks/>
          </p:cNvCxnSpPr>
          <p:nvPr/>
        </p:nvCxnSpPr>
        <p:spPr>
          <a:xfrm>
            <a:off x="469900" y="6172200"/>
            <a:ext cx="0" cy="4064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descr="A close up of a sign&#10;&#10;Description generated with high confidence">
            <a:extLst>
              <a:ext uri="{FF2B5EF4-FFF2-40B4-BE49-F238E27FC236}">
                <a16:creationId xmlns:a16="http://schemas.microsoft.com/office/drawing/2014/main" id="{80095CCE-D787-6056-73C0-16749591B4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00" y="6172200"/>
            <a:ext cx="406400" cy="406400"/>
          </a:xfrm>
          <a:prstGeom prst="rect">
            <a:avLst/>
          </a:prstGeom>
        </p:spPr>
      </p:pic>
      <p:pic>
        <p:nvPicPr>
          <p:cNvPr id="5" name="Picture 4" descr="Graphical user interface, table&#10;&#10;Description automatically generated">
            <a:extLst>
              <a:ext uri="{FF2B5EF4-FFF2-40B4-BE49-F238E27FC236}">
                <a16:creationId xmlns:a16="http://schemas.microsoft.com/office/drawing/2014/main" id="{C12ED8BA-ED1E-6797-2C03-25B8B64F5DB4}"/>
              </a:ext>
            </a:extLst>
          </p:cNvPr>
          <p:cNvPicPr>
            <a:picLocks noChangeAspect="1"/>
          </p:cNvPicPr>
          <p:nvPr/>
        </p:nvPicPr>
        <p:blipFill rotWithShape="1">
          <a:blip r:embed="rId3">
            <a:extLst>
              <a:ext uri="{28A0092B-C50C-407E-A947-70E740481C1C}">
                <a14:useLocalDpi xmlns:a14="http://schemas.microsoft.com/office/drawing/2010/main" val="0"/>
              </a:ext>
            </a:extLst>
          </a:blip>
          <a:srcRect r="6019"/>
          <a:stretch/>
        </p:blipFill>
        <p:spPr>
          <a:xfrm>
            <a:off x="1648302" y="2059129"/>
            <a:ext cx="4375708" cy="2292470"/>
          </a:xfrm>
          <a:prstGeom prst="rect">
            <a:avLst/>
          </a:prstGeom>
        </p:spPr>
      </p:pic>
      <p:grpSp>
        <p:nvGrpSpPr>
          <p:cNvPr id="15" name="Group 14">
            <a:extLst>
              <a:ext uri="{FF2B5EF4-FFF2-40B4-BE49-F238E27FC236}">
                <a16:creationId xmlns:a16="http://schemas.microsoft.com/office/drawing/2014/main" id="{7993E9D9-87C2-70DF-FCBE-D4B0EAD960BD}"/>
              </a:ext>
            </a:extLst>
          </p:cNvPr>
          <p:cNvGrpSpPr/>
          <p:nvPr/>
        </p:nvGrpSpPr>
        <p:grpSpPr>
          <a:xfrm>
            <a:off x="6643776" y="1974533"/>
            <a:ext cx="4608424" cy="2779964"/>
            <a:chOff x="9829799" y="2781300"/>
            <a:chExt cx="6850585" cy="2632245"/>
          </a:xfrm>
        </p:grpSpPr>
        <p:sp>
          <p:nvSpPr>
            <p:cNvPr id="16" name="TextBox 15">
              <a:extLst>
                <a:ext uri="{FF2B5EF4-FFF2-40B4-BE49-F238E27FC236}">
                  <a16:creationId xmlns:a16="http://schemas.microsoft.com/office/drawing/2014/main" id="{37BC4D93-4265-6156-98BC-131AD54F3B42}"/>
                </a:ext>
              </a:extLst>
            </p:cNvPr>
            <p:cNvSpPr txBox="1"/>
            <p:nvPr/>
          </p:nvSpPr>
          <p:spPr>
            <a:xfrm>
              <a:off x="9829799" y="2781300"/>
              <a:ext cx="6850585" cy="437134"/>
            </a:xfrm>
            <a:prstGeom prst="rect">
              <a:avLst/>
            </a:prstGeom>
            <a:noFill/>
          </p:spPr>
          <p:txBody>
            <a:bodyPr wrap="square" rtlCol="0">
              <a:spAutoFit/>
            </a:bodyPr>
            <a:lstStyle/>
            <a:p>
              <a:r>
                <a:rPr lang="en-US" sz="2400" dirty="0">
                  <a:solidFill>
                    <a:srgbClr val="474747"/>
                  </a:solidFill>
                  <a:latin typeface="Nexa Heavy" panose="02000000000000000000" pitchFamily="50" charset="0"/>
                </a:rPr>
                <a:t>ASSET LIST</a:t>
              </a:r>
            </a:p>
          </p:txBody>
        </p:sp>
        <p:sp>
          <p:nvSpPr>
            <p:cNvPr id="17" name="TextBox 16">
              <a:extLst>
                <a:ext uri="{FF2B5EF4-FFF2-40B4-BE49-F238E27FC236}">
                  <a16:creationId xmlns:a16="http://schemas.microsoft.com/office/drawing/2014/main" id="{CE6AB5E3-9232-7B6A-1CBB-F21857DE7E70}"/>
                </a:ext>
              </a:extLst>
            </p:cNvPr>
            <p:cNvSpPr txBox="1"/>
            <p:nvPr/>
          </p:nvSpPr>
          <p:spPr>
            <a:xfrm>
              <a:off x="9829800" y="3552936"/>
              <a:ext cx="6850584" cy="1860609"/>
            </a:xfrm>
            <a:prstGeom prst="rect">
              <a:avLst/>
            </a:prstGeom>
            <a:noFill/>
          </p:spPr>
          <p:txBody>
            <a:bodyPr wrap="square" rtlCol="0">
              <a:spAutoFit/>
            </a:bodyPr>
            <a:lstStyle/>
            <a:p>
              <a:pPr>
                <a:lnSpc>
                  <a:spcPct val="90000"/>
                </a:lnSpc>
                <a:spcBef>
                  <a:spcPct val="20000"/>
                </a:spcBef>
              </a:pPr>
              <a:r>
                <a:rPr lang="en-GB" altLang="en-US" sz="1600" dirty="0">
                  <a:solidFill>
                    <a:srgbClr val="474747"/>
                  </a:solidFill>
                  <a:latin typeface="Nexa Light" panose="02000000000000000000" pitchFamily="50" charset="0"/>
                </a:rPr>
                <a:t>The Battery Asset List gives you a thoroughly comprehensive list of each of your battery assets, the same is true of the Truck Asset List for each of your trucks.</a:t>
              </a:r>
            </a:p>
            <a:p>
              <a:pPr>
                <a:lnSpc>
                  <a:spcPct val="90000"/>
                </a:lnSpc>
                <a:spcBef>
                  <a:spcPct val="20000"/>
                </a:spcBef>
              </a:pPr>
              <a:endParaRPr lang="en-GB" altLang="en-US" sz="1600" dirty="0">
                <a:solidFill>
                  <a:srgbClr val="474747"/>
                </a:solidFill>
                <a:latin typeface="Nexa Light" panose="02000000000000000000" pitchFamily="50" charset="0"/>
              </a:endParaRPr>
            </a:p>
            <a:p>
              <a:pPr>
                <a:lnSpc>
                  <a:spcPct val="90000"/>
                </a:lnSpc>
                <a:spcBef>
                  <a:spcPct val="20000"/>
                </a:spcBef>
              </a:pPr>
              <a:r>
                <a:rPr lang="en-GB" altLang="en-US" sz="1600" dirty="0">
                  <a:solidFill>
                    <a:srgbClr val="474747"/>
                  </a:solidFill>
                  <a:latin typeface="Nexa Light" panose="02000000000000000000" pitchFamily="50" charset="0"/>
                </a:rPr>
                <a:t>Combined, this gives you a complete overview of what assets you have on site at any one time.</a:t>
              </a:r>
            </a:p>
          </p:txBody>
        </p:sp>
      </p:grpSp>
      <p:cxnSp>
        <p:nvCxnSpPr>
          <p:cNvPr id="18" name="Straight Connector 17">
            <a:extLst>
              <a:ext uri="{FF2B5EF4-FFF2-40B4-BE49-F238E27FC236}">
                <a16:creationId xmlns:a16="http://schemas.microsoft.com/office/drawing/2014/main" id="{7AC845A3-E3F6-70BF-4FAF-5658C8C2EF0C}"/>
              </a:ext>
            </a:extLst>
          </p:cNvPr>
          <p:cNvCxnSpPr/>
          <p:nvPr/>
        </p:nvCxnSpPr>
        <p:spPr>
          <a:xfrm>
            <a:off x="6500368" y="1974531"/>
            <a:ext cx="0" cy="417731"/>
          </a:xfrm>
          <a:prstGeom prst="line">
            <a:avLst/>
          </a:prstGeom>
          <a:ln w="38100" cap="sq">
            <a:solidFill>
              <a:srgbClr val="0090D2"/>
            </a:solidFill>
            <a:bevel/>
            <a:headEnd type="none"/>
            <a:tailEnd type="none"/>
          </a:ln>
        </p:spPr>
        <p:style>
          <a:lnRef idx="1">
            <a:schemeClr val="accent1"/>
          </a:lnRef>
          <a:fillRef idx="0">
            <a:schemeClr val="accent1"/>
          </a:fillRef>
          <a:effectRef idx="0">
            <a:schemeClr val="accent1"/>
          </a:effectRef>
          <a:fontRef idx="minor">
            <a:schemeClr val="tx1"/>
          </a:fontRef>
        </p:style>
      </p:cxnSp>
      <p:pic>
        <p:nvPicPr>
          <p:cNvPr id="20" name="Picture 19" descr="Table&#10;&#10;Description automatically generated">
            <a:extLst>
              <a:ext uri="{FF2B5EF4-FFF2-40B4-BE49-F238E27FC236}">
                <a16:creationId xmlns:a16="http://schemas.microsoft.com/office/drawing/2014/main" id="{76BDB5CA-0873-DC99-54BB-078058FFC639}"/>
              </a:ext>
            </a:extLst>
          </p:cNvPr>
          <p:cNvPicPr>
            <a:picLocks noChangeAspect="1"/>
          </p:cNvPicPr>
          <p:nvPr/>
        </p:nvPicPr>
        <p:blipFill rotWithShape="1">
          <a:blip r:embed="rId4">
            <a:extLst>
              <a:ext uri="{28A0092B-C50C-407E-A947-70E740481C1C}">
                <a14:useLocalDpi xmlns:a14="http://schemas.microsoft.com/office/drawing/2010/main" val="0"/>
              </a:ext>
            </a:extLst>
          </a:blip>
          <a:srcRect r="47670"/>
          <a:stretch/>
        </p:blipFill>
        <p:spPr>
          <a:xfrm>
            <a:off x="3676790" y="2052779"/>
            <a:ext cx="2260354" cy="2298820"/>
          </a:xfrm>
          <a:prstGeom prst="rect">
            <a:avLst/>
          </a:prstGeom>
        </p:spPr>
      </p:pic>
      <p:pic>
        <p:nvPicPr>
          <p:cNvPr id="8" name="Picture 7">
            <a:extLst>
              <a:ext uri="{FF2B5EF4-FFF2-40B4-BE49-F238E27FC236}">
                <a16:creationId xmlns:a16="http://schemas.microsoft.com/office/drawing/2014/main" id="{B7633D69-C59A-413D-917B-27C6EFF78A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580" y="1842285"/>
            <a:ext cx="4711420" cy="3863190"/>
          </a:xfrm>
          <a:prstGeom prst="rect">
            <a:avLst/>
          </a:prstGeom>
        </p:spPr>
      </p:pic>
    </p:spTree>
    <p:extLst>
      <p:ext uri="{BB962C8B-B14F-4D97-AF65-F5344CB8AC3E}">
        <p14:creationId xmlns:p14="http://schemas.microsoft.com/office/powerpoint/2010/main" val="431982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2C08C3E-0E65-FC5D-326B-0C71F1EA776B}"/>
              </a:ext>
            </a:extLst>
          </p:cNvPr>
          <p:cNvCxnSpPr/>
          <p:nvPr/>
        </p:nvCxnSpPr>
        <p:spPr>
          <a:xfrm>
            <a:off x="469900" y="457200"/>
            <a:ext cx="0" cy="6858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4">
            <a:extLst>
              <a:ext uri="{FF2B5EF4-FFF2-40B4-BE49-F238E27FC236}">
                <a16:creationId xmlns:a16="http://schemas.microsoft.com/office/drawing/2014/main" id="{DD7EF447-0851-5329-31BC-092C52B8E8F8}"/>
              </a:ext>
            </a:extLst>
          </p:cNvPr>
          <p:cNvSpPr txBox="1">
            <a:spLocks/>
          </p:cNvSpPr>
          <p:nvPr/>
        </p:nvSpPr>
        <p:spPr>
          <a:xfrm>
            <a:off x="584200" y="482600"/>
            <a:ext cx="8844469" cy="73084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3000" b="0" dirty="0">
                <a:solidFill>
                  <a:srgbClr val="0090D2"/>
                </a:solidFill>
                <a:latin typeface="Nexa Heavy" panose="02000000000000000000" pitchFamily="50" charset="0"/>
              </a:rPr>
              <a:t>BATTERY MANAGER PREMIUM </a:t>
            </a:r>
            <a:r>
              <a:rPr lang="en-US" sz="3000" b="0" dirty="0">
                <a:solidFill>
                  <a:srgbClr val="474747"/>
                </a:solidFill>
                <a:latin typeface="Nexa Heavy" panose="02000000000000000000" pitchFamily="50" charset="0"/>
              </a:rPr>
              <a:t>REPORTING</a:t>
            </a:r>
            <a:br>
              <a:rPr lang="en-US" sz="3000" b="0" dirty="0">
                <a:solidFill>
                  <a:srgbClr val="0090D2"/>
                </a:solidFill>
              </a:rPr>
            </a:br>
            <a:r>
              <a:rPr lang="en-US" sz="1600" b="0" dirty="0">
                <a:solidFill>
                  <a:srgbClr val="474747"/>
                </a:solidFill>
                <a:latin typeface="Nexa Light" panose="02000000000000000000" pitchFamily="50" charset="0"/>
              </a:rPr>
              <a:t>KNOWLEDGE OF YOUR POWER ASSETS IS CRUCIAL</a:t>
            </a:r>
          </a:p>
        </p:txBody>
      </p:sp>
      <p:cxnSp>
        <p:nvCxnSpPr>
          <p:cNvPr id="4" name="Straight Connector 3">
            <a:extLst>
              <a:ext uri="{FF2B5EF4-FFF2-40B4-BE49-F238E27FC236}">
                <a16:creationId xmlns:a16="http://schemas.microsoft.com/office/drawing/2014/main" id="{8AB668E8-8400-9598-CAEF-A9B3D6F55075}"/>
              </a:ext>
            </a:extLst>
          </p:cNvPr>
          <p:cNvCxnSpPr>
            <a:cxnSpLocks/>
          </p:cNvCxnSpPr>
          <p:nvPr/>
        </p:nvCxnSpPr>
        <p:spPr>
          <a:xfrm>
            <a:off x="469900" y="6172200"/>
            <a:ext cx="0" cy="4064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descr="A close up of a sign&#10;&#10;Description generated with high confidence">
            <a:extLst>
              <a:ext uri="{FF2B5EF4-FFF2-40B4-BE49-F238E27FC236}">
                <a16:creationId xmlns:a16="http://schemas.microsoft.com/office/drawing/2014/main" id="{7634F318-D9EC-0CD1-C3E6-4DCAAF6357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00" y="6172200"/>
            <a:ext cx="406400" cy="406400"/>
          </a:xfrm>
          <a:prstGeom prst="rect">
            <a:avLst/>
          </a:prstGeom>
        </p:spPr>
      </p:pic>
      <p:pic>
        <p:nvPicPr>
          <p:cNvPr id="18" name="Picture 17" descr="Application, table&#10;&#10;Description automatically generated">
            <a:extLst>
              <a:ext uri="{FF2B5EF4-FFF2-40B4-BE49-F238E27FC236}">
                <a16:creationId xmlns:a16="http://schemas.microsoft.com/office/drawing/2014/main" id="{96B06A08-FD75-B4BC-160C-E786A50DB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535" y="2052987"/>
            <a:ext cx="4256537" cy="2033705"/>
          </a:xfrm>
          <a:prstGeom prst="rect">
            <a:avLst/>
          </a:prstGeom>
        </p:spPr>
      </p:pic>
      <p:pic>
        <p:nvPicPr>
          <p:cNvPr id="19" name="Picture 18" descr="Application, table&#10;&#10;Description automatically generated">
            <a:extLst>
              <a:ext uri="{FF2B5EF4-FFF2-40B4-BE49-F238E27FC236}">
                <a16:creationId xmlns:a16="http://schemas.microsoft.com/office/drawing/2014/main" id="{E7593C25-C194-D934-7F3C-2A2FCA8A5A41}"/>
              </a:ext>
            </a:extLst>
          </p:cNvPr>
          <p:cNvPicPr>
            <a:picLocks noChangeAspect="1"/>
          </p:cNvPicPr>
          <p:nvPr/>
        </p:nvPicPr>
        <p:blipFill rotWithShape="1">
          <a:blip r:embed="rId3">
            <a:extLst>
              <a:ext uri="{28A0092B-C50C-407E-A947-70E740481C1C}">
                <a14:useLocalDpi xmlns:a14="http://schemas.microsoft.com/office/drawing/2010/main" val="0"/>
              </a:ext>
            </a:extLst>
          </a:blip>
          <a:srcRect t="79267"/>
          <a:stretch/>
        </p:blipFill>
        <p:spPr>
          <a:xfrm>
            <a:off x="6556533" y="4086566"/>
            <a:ext cx="4256534" cy="421657"/>
          </a:xfrm>
          <a:prstGeom prst="rect">
            <a:avLst/>
          </a:prstGeom>
        </p:spPr>
      </p:pic>
      <p:pic>
        <p:nvPicPr>
          <p:cNvPr id="14" name="Picture 13">
            <a:extLst>
              <a:ext uri="{FF2B5EF4-FFF2-40B4-BE49-F238E27FC236}">
                <a16:creationId xmlns:a16="http://schemas.microsoft.com/office/drawing/2014/main" id="{B74EB8AC-D686-92B9-E8EA-F5DA3DCEF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944" y="1842284"/>
            <a:ext cx="4711421" cy="3863191"/>
          </a:xfrm>
          <a:prstGeom prst="rect">
            <a:avLst/>
          </a:prstGeom>
        </p:spPr>
      </p:pic>
      <p:grpSp>
        <p:nvGrpSpPr>
          <p:cNvPr id="26" name="Group 25">
            <a:extLst>
              <a:ext uri="{FF2B5EF4-FFF2-40B4-BE49-F238E27FC236}">
                <a16:creationId xmlns:a16="http://schemas.microsoft.com/office/drawing/2014/main" id="{7A4CD403-3DBE-8990-F2C1-BBF50B69F9B5}"/>
              </a:ext>
            </a:extLst>
          </p:cNvPr>
          <p:cNvGrpSpPr/>
          <p:nvPr/>
        </p:nvGrpSpPr>
        <p:grpSpPr>
          <a:xfrm>
            <a:off x="584200" y="1974533"/>
            <a:ext cx="5103724" cy="3543249"/>
            <a:chOff x="9829799" y="2781300"/>
            <a:chExt cx="6850585" cy="3354971"/>
          </a:xfrm>
        </p:grpSpPr>
        <p:sp>
          <p:nvSpPr>
            <p:cNvPr id="27" name="TextBox 26">
              <a:extLst>
                <a:ext uri="{FF2B5EF4-FFF2-40B4-BE49-F238E27FC236}">
                  <a16:creationId xmlns:a16="http://schemas.microsoft.com/office/drawing/2014/main" id="{26E6C0B9-FA33-5370-E51A-78A30BA8BD39}"/>
                </a:ext>
              </a:extLst>
            </p:cNvPr>
            <p:cNvSpPr txBox="1"/>
            <p:nvPr/>
          </p:nvSpPr>
          <p:spPr>
            <a:xfrm>
              <a:off x="9829799" y="2781300"/>
              <a:ext cx="6850585" cy="437134"/>
            </a:xfrm>
            <a:prstGeom prst="rect">
              <a:avLst/>
            </a:prstGeom>
            <a:noFill/>
          </p:spPr>
          <p:txBody>
            <a:bodyPr wrap="square" rtlCol="0">
              <a:spAutoFit/>
            </a:bodyPr>
            <a:lstStyle/>
            <a:p>
              <a:pPr algn="r"/>
              <a:r>
                <a:rPr lang="en-US" sz="2400" dirty="0">
                  <a:solidFill>
                    <a:srgbClr val="474747"/>
                  </a:solidFill>
                  <a:latin typeface="Nexa Heavy" panose="02000000000000000000" pitchFamily="50" charset="0"/>
                </a:rPr>
                <a:t>BATTERY STATUS</a:t>
              </a:r>
            </a:p>
          </p:txBody>
        </p:sp>
        <p:sp>
          <p:nvSpPr>
            <p:cNvPr id="28" name="TextBox 27">
              <a:extLst>
                <a:ext uri="{FF2B5EF4-FFF2-40B4-BE49-F238E27FC236}">
                  <a16:creationId xmlns:a16="http://schemas.microsoft.com/office/drawing/2014/main" id="{AFCFCA1A-F2F8-0D52-0640-D389BB12B9B2}"/>
                </a:ext>
              </a:extLst>
            </p:cNvPr>
            <p:cNvSpPr txBox="1"/>
            <p:nvPr/>
          </p:nvSpPr>
          <p:spPr>
            <a:xfrm>
              <a:off x="9829800" y="3552935"/>
              <a:ext cx="6850584" cy="2583336"/>
            </a:xfrm>
            <a:prstGeom prst="rect">
              <a:avLst/>
            </a:prstGeom>
            <a:noFill/>
          </p:spPr>
          <p:txBody>
            <a:bodyPr wrap="square" rtlCol="0">
              <a:spAutoFit/>
            </a:bodyPr>
            <a:lstStyle/>
            <a:p>
              <a:pPr algn="r">
                <a:lnSpc>
                  <a:spcPct val="90000"/>
                </a:lnSpc>
                <a:spcBef>
                  <a:spcPct val="20000"/>
                </a:spcBef>
              </a:pPr>
              <a:r>
                <a:rPr lang="en-GB" altLang="en-US" sz="1600" dirty="0">
                  <a:solidFill>
                    <a:srgbClr val="474747"/>
                  </a:solidFill>
                  <a:latin typeface="Nexa Light" panose="02000000000000000000" pitchFamily="50" charset="0"/>
                </a:rPr>
                <a:t>The Battery Status screens gives you a snapshot view of every battery on site</a:t>
              </a:r>
            </a:p>
            <a:p>
              <a:pPr algn="r">
                <a:lnSpc>
                  <a:spcPct val="90000"/>
                </a:lnSpc>
                <a:spcBef>
                  <a:spcPct val="20000"/>
                </a:spcBef>
              </a:pPr>
              <a:endParaRPr lang="en-GB" altLang="en-US" sz="1600" dirty="0">
                <a:solidFill>
                  <a:srgbClr val="474747"/>
                </a:solidFill>
                <a:latin typeface="Nexa Light" panose="02000000000000000000" pitchFamily="50" charset="0"/>
              </a:endParaRPr>
            </a:p>
            <a:p>
              <a:pPr algn="r">
                <a:lnSpc>
                  <a:spcPct val="90000"/>
                </a:lnSpc>
                <a:spcBef>
                  <a:spcPct val="20000"/>
                </a:spcBef>
              </a:pPr>
              <a:r>
                <a:rPr lang="en-GB" altLang="en-US" sz="1600" dirty="0">
                  <a:solidFill>
                    <a:srgbClr val="474747"/>
                  </a:solidFill>
                  <a:latin typeface="Nexa Light" panose="02000000000000000000" pitchFamily="50" charset="0"/>
                </a:rPr>
                <a:t>From the age of the battery, to the date and time of the last equalize charge, this list allows you to view the top level battery information quickly, easily and remotely, so you don’t have to chase down batteries</a:t>
              </a:r>
            </a:p>
            <a:p>
              <a:pPr algn="r">
                <a:lnSpc>
                  <a:spcPct val="90000"/>
                </a:lnSpc>
                <a:spcBef>
                  <a:spcPct val="20000"/>
                </a:spcBef>
              </a:pPr>
              <a:endParaRPr lang="en-GB" altLang="en-US" sz="1600" dirty="0">
                <a:solidFill>
                  <a:srgbClr val="474747"/>
                </a:solidFill>
                <a:latin typeface="Nexa Light" panose="02000000000000000000" pitchFamily="50" charset="0"/>
              </a:endParaRPr>
            </a:p>
            <a:p>
              <a:pPr algn="r">
                <a:lnSpc>
                  <a:spcPct val="90000"/>
                </a:lnSpc>
                <a:spcBef>
                  <a:spcPct val="20000"/>
                </a:spcBef>
              </a:pPr>
              <a:r>
                <a:rPr lang="en-GB" altLang="en-US" sz="1600" dirty="0">
                  <a:solidFill>
                    <a:srgbClr val="474747"/>
                  </a:solidFill>
                  <a:latin typeface="Nexa Light" panose="02000000000000000000" pitchFamily="50" charset="0"/>
                </a:rPr>
                <a:t>This information is also recorded in the battery history tab, for each and every battery</a:t>
              </a:r>
            </a:p>
          </p:txBody>
        </p:sp>
      </p:grpSp>
      <p:cxnSp>
        <p:nvCxnSpPr>
          <p:cNvPr id="29" name="Straight Connector 28">
            <a:extLst>
              <a:ext uri="{FF2B5EF4-FFF2-40B4-BE49-F238E27FC236}">
                <a16:creationId xmlns:a16="http://schemas.microsoft.com/office/drawing/2014/main" id="{85E42A9C-D389-B470-69EE-F278E15D9603}"/>
              </a:ext>
            </a:extLst>
          </p:cNvPr>
          <p:cNvCxnSpPr/>
          <p:nvPr/>
        </p:nvCxnSpPr>
        <p:spPr>
          <a:xfrm>
            <a:off x="5977513" y="1974531"/>
            <a:ext cx="0" cy="417731"/>
          </a:xfrm>
          <a:prstGeom prst="line">
            <a:avLst/>
          </a:prstGeom>
          <a:ln w="38100" cap="sq">
            <a:solidFill>
              <a:srgbClr val="0090D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511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7E281AD-02DD-8458-0B66-3A93AA1ED31A}"/>
              </a:ext>
            </a:extLst>
          </p:cNvPr>
          <p:cNvCxnSpPr/>
          <p:nvPr/>
        </p:nvCxnSpPr>
        <p:spPr>
          <a:xfrm>
            <a:off x="469900" y="457200"/>
            <a:ext cx="0" cy="6858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4">
            <a:extLst>
              <a:ext uri="{FF2B5EF4-FFF2-40B4-BE49-F238E27FC236}">
                <a16:creationId xmlns:a16="http://schemas.microsoft.com/office/drawing/2014/main" id="{664CF8C4-8FF8-CD63-48B3-B9EAE2BC8F0F}"/>
              </a:ext>
            </a:extLst>
          </p:cNvPr>
          <p:cNvSpPr txBox="1">
            <a:spLocks/>
          </p:cNvSpPr>
          <p:nvPr/>
        </p:nvSpPr>
        <p:spPr>
          <a:xfrm>
            <a:off x="584200" y="482600"/>
            <a:ext cx="8844469" cy="73084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3000" b="0" dirty="0">
                <a:solidFill>
                  <a:srgbClr val="0090D2"/>
                </a:solidFill>
                <a:latin typeface="Nexa Heavy" panose="02000000000000000000" pitchFamily="50" charset="0"/>
              </a:rPr>
              <a:t>BATTERY MANAGER PREMIUM </a:t>
            </a:r>
            <a:r>
              <a:rPr lang="en-US" sz="3000" b="0" dirty="0">
                <a:solidFill>
                  <a:srgbClr val="474747"/>
                </a:solidFill>
                <a:latin typeface="Nexa Heavy" panose="02000000000000000000" pitchFamily="50" charset="0"/>
              </a:rPr>
              <a:t>REPORTING</a:t>
            </a:r>
            <a:br>
              <a:rPr lang="en-US" sz="3000" b="0" dirty="0">
                <a:solidFill>
                  <a:srgbClr val="0090D2"/>
                </a:solidFill>
              </a:rPr>
            </a:br>
            <a:r>
              <a:rPr lang="en-US" sz="1600" b="0" dirty="0">
                <a:solidFill>
                  <a:srgbClr val="474747"/>
                </a:solidFill>
                <a:latin typeface="Nexa Light" panose="02000000000000000000" pitchFamily="50" charset="0"/>
              </a:rPr>
              <a:t>KEEPING TRACK OF ALL OF YOUR ASSETS IS NOW SIMPLE</a:t>
            </a:r>
          </a:p>
        </p:txBody>
      </p:sp>
      <p:cxnSp>
        <p:nvCxnSpPr>
          <p:cNvPr id="4" name="Straight Connector 3">
            <a:extLst>
              <a:ext uri="{FF2B5EF4-FFF2-40B4-BE49-F238E27FC236}">
                <a16:creationId xmlns:a16="http://schemas.microsoft.com/office/drawing/2014/main" id="{B450D38F-8799-8B96-9214-7C18C2621287}"/>
              </a:ext>
            </a:extLst>
          </p:cNvPr>
          <p:cNvCxnSpPr>
            <a:cxnSpLocks/>
          </p:cNvCxnSpPr>
          <p:nvPr/>
        </p:nvCxnSpPr>
        <p:spPr>
          <a:xfrm>
            <a:off x="469900" y="6172200"/>
            <a:ext cx="0" cy="4064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descr="A close up of a sign&#10;&#10;Description generated with high confidence">
            <a:extLst>
              <a:ext uri="{FF2B5EF4-FFF2-40B4-BE49-F238E27FC236}">
                <a16:creationId xmlns:a16="http://schemas.microsoft.com/office/drawing/2014/main" id="{80095CCE-D787-6056-73C0-16749591B4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00" y="6172200"/>
            <a:ext cx="406400" cy="406400"/>
          </a:xfrm>
          <a:prstGeom prst="rect">
            <a:avLst/>
          </a:prstGeom>
        </p:spPr>
      </p:pic>
      <p:pic>
        <p:nvPicPr>
          <p:cNvPr id="10" name="Picture 9" descr="Table&#10;&#10;Description automatically generated">
            <a:extLst>
              <a:ext uri="{FF2B5EF4-FFF2-40B4-BE49-F238E27FC236}">
                <a16:creationId xmlns:a16="http://schemas.microsoft.com/office/drawing/2014/main" id="{5D653FA4-FA2D-F924-9816-AC7CE92D41C7}"/>
              </a:ext>
            </a:extLst>
          </p:cNvPr>
          <p:cNvPicPr>
            <a:picLocks noChangeAspect="1"/>
          </p:cNvPicPr>
          <p:nvPr/>
        </p:nvPicPr>
        <p:blipFill rotWithShape="1">
          <a:blip r:embed="rId3">
            <a:extLst>
              <a:ext uri="{28A0092B-C50C-407E-A947-70E740481C1C}">
                <a14:useLocalDpi xmlns:a14="http://schemas.microsoft.com/office/drawing/2010/main" val="0"/>
              </a:ext>
            </a:extLst>
          </a:blip>
          <a:srcRect b="33420"/>
          <a:stretch/>
        </p:blipFill>
        <p:spPr>
          <a:xfrm>
            <a:off x="1607562" y="2031419"/>
            <a:ext cx="4351084" cy="2514393"/>
          </a:xfrm>
          <a:prstGeom prst="rect">
            <a:avLst/>
          </a:prstGeom>
        </p:spPr>
      </p:pic>
      <p:pic>
        <p:nvPicPr>
          <p:cNvPr id="14" name="Picture 13">
            <a:extLst>
              <a:ext uri="{FF2B5EF4-FFF2-40B4-BE49-F238E27FC236}">
                <a16:creationId xmlns:a16="http://schemas.microsoft.com/office/drawing/2014/main" id="{E274DEDC-3F5F-845A-0907-FBC2896A7C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580" y="1842285"/>
            <a:ext cx="4711420" cy="3863190"/>
          </a:xfrm>
          <a:prstGeom prst="rect">
            <a:avLst/>
          </a:prstGeom>
        </p:spPr>
      </p:pic>
      <p:grpSp>
        <p:nvGrpSpPr>
          <p:cNvPr id="15" name="Group 14">
            <a:extLst>
              <a:ext uri="{FF2B5EF4-FFF2-40B4-BE49-F238E27FC236}">
                <a16:creationId xmlns:a16="http://schemas.microsoft.com/office/drawing/2014/main" id="{E6251225-51CA-9137-ADB3-E2617ACF6B37}"/>
              </a:ext>
            </a:extLst>
          </p:cNvPr>
          <p:cNvGrpSpPr/>
          <p:nvPr/>
        </p:nvGrpSpPr>
        <p:grpSpPr>
          <a:xfrm>
            <a:off x="6643776" y="1974534"/>
            <a:ext cx="4608424" cy="3321651"/>
            <a:chOff x="9829799" y="2781300"/>
            <a:chExt cx="6850585" cy="3145148"/>
          </a:xfrm>
        </p:grpSpPr>
        <p:sp>
          <p:nvSpPr>
            <p:cNvPr id="16" name="TextBox 15">
              <a:extLst>
                <a:ext uri="{FF2B5EF4-FFF2-40B4-BE49-F238E27FC236}">
                  <a16:creationId xmlns:a16="http://schemas.microsoft.com/office/drawing/2014/main" id="{6A4D7603-1B51-0DF8-0088-BA2498C6E447}"/>
                </a:ext>
              </a:extLst>
            </p:cNvPr>
            <p:cNvSpPr txBox="1"/>
            <p:nvPr/>
          </p:nvSpPr>
          <p:spPr>
            <a:xfrm>
              <a:off x="9829799" y="2781300"/>
              <a:ext cx="6850585" cy="437134"/>
            </a:xfrm>
            <a:prstGeom prst="rect">
              <a:avLst/>
            </a:prstGeom>
            <a:noFill/>
          </p:spPr>
          <p:txBody>
            <a:bodyPr wrap="square" rtlCol="0">
              <a:spAutoFit/>
            </a:bodyPr>
            <a:lstStyle/>
            <a:p>
              <a:r>
                <a:rPr lang="en-US" sz="2400" dirty="0">
                  <a:solidFill>
                    <a:srgbClr val="474747"/>
                  </a:solidFill>
                  <a:latin typeface="Nexa Heavy" panose="02000000000000000000" pitchFamily="50" charset="0"/>
                </a:rPr>
                <a:t>REAL TIME LOCATOR</a:t>
              </a:r>
            </a:p>
          </p:txBody>
        </p:sp>
        <p:sp>
          <p:nvSpPr>
            <p:cNvPr id="17" name="TextBox 16">
              <a:extLst>
                <a:ext uri="{FF2B5EF4-FFF2-40B4-BE49-F238E27FC236}">
                  <a16:creationId xmlns:a16="http://schemas.microsoft.com/office/drawing/2014/main" id="{9D5B7A8E-BAF5-BAD9-C86D-A58646BDB146}"/>
                </a:ext>
              </a:extLst>
            </p:cNvPr>
            <p:cNvSpPr txBox="1"/>
            <p:nvPr/>
          </p:nvSpPr>
          <p:spPr>
            <a:xfrm>
              <a:off x="9829800" y="3552936"/>
              <a:ext cx="6850584" cy="2373512"/>
            </a:xfrm>
            <a:prstGeom prst="rect">
              <a:avLst/>
            </a:prstGeom>
            <a:noFill/>
          </p:spPr>
          <p:txBody>
            <a:bodyPr wrap="square" rtlCol="0">
              <a:spAutoFit/>
            </a:bodyPr>
            <a:lstStyle/>
            <a:p>
              <a:pPr>
                <a:lnSpc>
                  <a:spcPct val="90000"/>
                </a:lnSpc>
                <a:spcBef>
                  <a:spcPct val="20000"/>
                </a:spcBef>
              </a:pPr>
              <a:r>
                <a:rPr lang="en-GB" altLang="en-US" sz="1600" dirty="0">
                  <a:solidFill>
                    <a:srgbClr val="474747"/>
                  </a:solidFill>
                  <a:latin typeface="Nexa Light" panose="02000000000000000000" pitchFamily="50" charset="0"/>
                </a:rPr>
                <a:t>The Real Time Battery Locator tab allows you to see the exact location of a battery</a:t>
              </a:r>
            </a:p>
            <a:p>
              <a:pPr>
                <a:lnSpc>
                  <a:spcPct val="90000"/>
                </a:lnSpc>
                <a:spcBef>
                  <a:spcPct val="20000"/>
                </a:spcBef>
              </a:pPr>
              <a:endParaRPr lang="en-GB" altLang="en-US" sz="1600" dirty="0">
                <a:solidFill>
                  <a:srgbClr val="474747"/>
                </a:solidFill>
                <a:latin typeface="Nexa Light" panose="02000000000000000000" pitchFamily="50" charset="0"/>
              </a:endParaRPr>
            </a:p>
            <a:p>
              <a:pPr>
                <a:lnSpc>
                  <a:spcPct val="90000"/>
                </a:lnSpc>
                <a:spcBef>
                  <a:spcPct val="20000"/>
                </a:spcBef>
              </a:pPr>
              <a:r>
                <a:rPr lang="en-GB" altLang="en-US" sz="1600" dirty="0">
                  <a:solidFill>
                    <a:srgbClr val="474747"/>
                  </a:solidFill>
                  <a:latin typeface="Nexa Light" panose="02000000000000000000" pitchFamily="50" charset="0"/>
                </a:rPr>
                <a:t>You’ll be able to not only see if it’s on charge, you can see the exact charger it’s on. It can also give you the exact truck that the battery is on if it’s already on a truck</a:t>
              </a:r>
            </a:p>
            <a:p>
              <a:pPr>
                <a:lnSpc>
                  <a:spcPct val="90000"/>
                </a:lnSpc>
                <a:spcBef>
                  <a:spcPct val="20000"/>
                </a:spcBef>
              </a:pPr>
              <a:endParaRPr lang="en-GB" altLang="en-US" sz="1600" dirty="0">
                <a:solidFill>
                  <a:srgbClr val="474747"/>
                </a:solidFill>
                <a:latin typeface="Nexa Light" panose="02000000000000000000" pitchFamily="50" charset="0"/>
              </a:endParaRPr>
            </a:p>
            <a:p>
              <a:pPr>
                <a:lnSpc>
                  <a:spcPct val="90000"/>
                </a:lnSpc>
                <a:spcBef>
                  <a:spcPct val="20000"/>
                </a:spcBef>
              </a:pPr>
              <a:r>
                <a:rPr lang="en-GB" altLang="en-US" sz="1600" dirty="0">
                  <a:solidFill>
                    <a:srgbClr val="474747"/>
                  </a:solidFill>
                  <a:latin typeface="Nexa Light" panose="02000000000000000000" pitchFamily="50" charset="0"/>
                </a:rPr>
                <a:t>No more having to chase down the location of a battery to carry out a service</a:t>
              </a:r>
            </a:p>
          </p:txBody>
        </p:sp>
      </p:grpSp>
      <p:cxnSp>
        <p:nvCxnSpPr>
          <p:cNvPr id="18" name="Straight Connector 17">
            <a:extLst>
              <a:ext uri="{FF2B5EF4-FFF2-40B4-BE49-F238E27FC236}">
                <a16:creationId xmlns:a16="http://schemas.microsoft.com/office/drawing/2014/main" id="{8606B5B6-D772-55C4-4FF1-D707BB945ACD}"/>
              </a:ext>
            </a:extLst>
          </p:cNvPr>
          <p:cNvCxnSpPr/>
          <p:nvPr/>
        </p:nvCxnSpPr>
        <p:spPr>
          <a:xfrm>
            <a:off x="6500368" y="1974531"/>
            <a:ext cx="0" cy="417731"/>
          </a:xfrm>
          <a:prstGeom prst="line">
            <a:avLst/>
          </a:prstGeom>
          <a:ln w="38100" cap="sq">
            <a:solidFill>
              <a:srgbClr val="0090D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528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7E281AD-02DD-8458-0B66-3A93AA1ED31A}"/>
              </a:ext>
            </a:extLst>
          </p:cNvPr>
          <p:cNvCxnSpPr/>
          <p:nvPr/>
        </p:nvCxnSpPr>
        <p:spPr>
          <a:xfrm>
            <a:off x="469900" y="457200"/>
            <a:ext cx="0" cy="6858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4">
            <a:extLst>
              <a:ext uri="{FF2B5EF4-FFF2-40B4-BE49-F238E27FC236}">
                <a16:creationId xmlns:a16="http://schemas.microsoft.com/office/drawing/2014/main" id="{664CF8C4-8FF8-CD63-48B3-B9EAE2BC8F0F}"/>
              </a:ext>
            </a:extLst>
          </p:cNvPr>
          <p:cNvSpPr txBox="1">
            <a:spLocks/>
          </p:cNvSpPr>
          <p:nvPr/>
        </p:nvSpPr>
        <p:spPr>
          <a:xfrm>
            <a:off x="584200" y="482600"/>
            <a:ext cx="8844469" cy="73084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3000" b="0" dirty="0">
                <a:solidFill>
                  <a:srgbClr val="0090D2"/>
                </a:solidFill>
                <a:latin typeface="Nexa Heavy" panose="02000000000000000000" pitchFamily="50" charset="0"/>
              </a:rPr>
              <a:t>BATTERY MANAGER PREMIUM </a:t>
            </a:r>
            <a:r>
              <a:rPr lang="en-US" sz="3000" b="0" dirty="0">
                <a:solidFill>
                  <a:srgbClr val="474747"/>
                </a:solidFill>
                <a:latin typeface="Nexa Heavy" panose="02000000000000000000" pitchFamily="50" charset="0"/>
              </a:rPr>
              <a:t>REPORTING</a:t>
            </a:r>
            <a:br>
              <a:rPr lang="en-US" sz="3000" b="0" dirty="0">
                <a:solidFill>
                  <a:srgbClr val="0090D2"/>
                </a:solidFill>
              </a:rPr>
            </a:br>
            <a:r>
              <a:rPr lang="en-US" sz="1600" b="0" dirty="0">
                <a:solidFill>
                  <a:srgbClr val="474747"/>
                </a:solidFill>
                <a:latin typeface="Nexa Light" panose="02000000000000000000" pitchFamily="50" charset="0"/>
              </a:rPr>
              <a:t>HOW BATTERY MANAGER DATA CONNECTS YOU TO YOUR ASSETS</a:t>
            </a:r>
          </a:p>
        </p:txBody>
      </p:sp>
      <p:cxnSp>
        <p:nvCxnSpPr>
          <p:cNvPr id="4" name="Straight Connector 3">
            <a:extLst>
              <a:ext uri="{FF2B5EF4-FFF2-40B4-BE49-F238E27FC236}">
                <a16:creationId xmlns:a16="http://schemas.microsoft.com/office/drawing/2014/main" id="{B450D38F-8799-8B96-9214-7C18C2621287}"/>
              </a:ext>
            </a:extLst>
          </p:cNvPr>
          <p:cNvCxnSpPr>
            <a:cxnSpLocks/>
          </p:cNvCxnSpPr>
          <p:nvPr/>
        </p:nvCxnSpPr>
        <p:spPr>
          <a:xfrm>
            <a:off x="469900" y="6172200"/>
            <a:ext cx="0" cy="4064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descr="A close up of a sign&#10;&#10;Description generated with high confidence">
            <a:extLst>
              <a:ext uri="{FF2B5EF4-FFF2-40B4-BE49-F238E27FC236}">
                <a16:creationId xmlns:a16="http://schemas.microsoft.com/office/drawing/2014/main" id="{80095CCE-D787-6056-73C0-16749591B4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00" y="6172200"/>
            <a:ext cx="406400" cy="406400"/>
          </a:xfrm>
          <a:prstGeom prst="rect">
            <a:avLst/>
          </a:prstGeom>
        </p:spPr>
      </p:pic>
      <p:pic>
        <p:nvPicPr>
          <p:cNvPr id="10" name="Picture 9" descr="Table&#10;&#10;Description automatically generated">
            <a:extLst>
              <a:ext uri="{FF2B5EF4-FFF2-40B4-BE49-F238E27FC236}">
                <a16:creationId xmlns:a16="http://schemas.microsoft.com/office/drawing/2014/main" id="{5D653FA4-FA2D-F924-9816-AC7CE92D41C7}"/>
              </a:ext>
            </a:extLst>
          </p:cNvPr>
          <p:cNvPicPr>
            <a:picLocks noChangeAspect="1"/>
          </p:cNvPicPr>
          <p:nvPr/>
        </p:nvPicPr>
        <p:blipFill rotWithShape="1">
          <a:blip r:embed="rId3">
            <a:extLst>
              <a:ext uri="{28A0092B-C50C-407E-A947-70E740481C1C}">
                <a14:useLocalDpi xmlns:a14="http://schemas.microsoft.com/office/drawing/2010/main" val="0"/>
              </a:ext>
            </a:extLst>
          </a:blip>
          <a:srcRect b="33420"/>
          <a:stretch/>
        </p:blipFill>
        <p:spPr>
          <a:xfrm>
            <a:off x="1607562" y="2031419"/>
            <a:ext cx="4351084" cy="2514393"/>
          </a:xfrm>
          <a:prstGeom prst="rect">
            <a:avLst/>
          </a:prstGeom>
        </p:spPr>
      </p:pic>
      <p:pic>
        <p:nvPicPr>
          <p:cNvPr id="14" name="Picture 13">
            <a:extLst>
              <a:ext uri="{FF2B5EF4-FFF2-40B4-BE49-F238E27FC236}">
                <a16:creationId xmlns:a16="http://schemas.microsoft.com/office/drawing/2014/main" id="{E274DEDC-3F5F-845A-0907-FBC2896A7C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580" y="1842285"/>
            <a:ext cx="4711420" cy="3863190"/>
          </a:xfrm>
          <a:prstGeom prst="rect">
            <a:avLst/>
          </a:prstGeom>
        </p:spPr>
      </p:pic>
      <p:grpSp>
        <p:nvGrpSpPr>
          <p:cNvPr id="15" name="Group 14">
            <a:extLst>
              <a:ext uri="{FF2B5EF4-FFF2-40B4-BE49-F238E27FC236}">
                <a16:creationId xmlns:a16="http://schemas.microsoft.com/office/drawing/2014/main" id="{E6251225-51CA-9137-ADB3-E2617ACF6B37}"/>
              </a:ext>
            </a:extLst>
          </p:cNvPr>
          <p:cNvGrpSpPr/>
          <p:nvPr/>
        </p:nvGrpSpPr>
        <p:grpSpPr>
          <a:xfrm>
            <a:off x="6500368" y="1859340"/>
            <a:ext cx="4751832" cy="3792689"/>
            <a:chOff x="9616618" y="2329978"/>
            <a:chExt cx="7063766" cy="3591156"/>
          </a:xfrm>
        </p:grpSpPr>
        <p:sp>
          <p:nvSpPr>
            <p:cNvPr id="16" name="TextBox 15">
              <a:extLst>
                <a:ext uri="{FF2B5EF4-FFF2-40B4-BE49-F238E27FC236}">
                  <a16:creationId xmlns:a16="http://schemas.microsoft.com/office/drawing/2014/main" id="{6A4D7603-1B51-0DF8-0088-BA2498C6E447}"/>
                </a:ext>
              </a:extLst>
            </p:cNvPr>
            <p:cNvSpPr txBox="1"/>
            <p:nvPr/>
          </p:nvSpPr>
          <p:spPr>
            <a:xfrm>
              <a:off x="9829799" y="2329978"/>
              <a:ext cx="6850585" cy="1369684"/>
            </a:xfrm>
            <a:prstGeom prst="rect">
              <a:avLst/>
            </a:prstGeom>
            <a:noFill/>
          </p:spPr>
          <p:txBody>
            <a:bodyPr wrap="square" rtlCol="0">
              <a:spAutoFit/>
            </a:bodyPr>
            <a:lstStyle/>
            <a:p>
              <a:r>
                <a:rPr lang="en-US" sz="2400" dirty="0">
                  <a:solidFill>
                    <a:srgbClr val="474747"/>
                  </a:solidFill>
                  <a:latin typeface="Nexa Heavy" panose="02000000000000000000" pitchFamily="50" charset="0"/>
                </a:rPr>
                <a:t>10 UNIQUE REPORTS</a:t>
              </a:r>
            </a:p>
            <a:p>
              <a:r>
                <a:rPr lang="en-US" sz="1600" dirty="0">
                  <a:solidFill>
                    <a:srgbClr val="474747"/>
                  </a:solidFill>
                  <a:latin typeface="Nexa Heavy" panose="02000000000000000000" pitchFamily="50" charset="0"/>
                </a:rPr>
                <a:t>VIEW BY SINGLE SITE OR ENTERPRISE</a:t>
              </a:r>
            </a:p>
            <a:p>
              <a:endParaRPr lang="en-US" sz="2400" dirty="0">
                <a:solidFill>
                  <a:srgbClr val="474747"/>
                </a:solidFill>
                <a:latin typeface="Nexa Heavy" panose="02000000000000000000" pitchFamily="50" charset="0"/>
              </a:endParaRPr>
            </a:p>
            <a:p>
              <a:endParaRPr lang="en-US" sz="2400" dirty="0">
                <a:solidFill>
                  <a:srgbClr val="474747"/>
                </a:solidFill>
                <a:latin typeface="Nexa Heavy" panose="02000000000000000000" pitchFamily="50" charset="0"/>
              </a:endParaRPr>
            </a:p>
          </p:txBody>
        </p:sp>
        <p:sp>
          <p:nvSpPr>
            <p:cNvPr id="17" name="TextBox 16">
              <a:extLst>
                <a:ext uri="{FF2B5EF4-FFF2-40B4-BE49-F238E27FC236}">
                  <a16:creationId xmlns:a16="http://schemas.microsoft.com/office/drawing/2014/main" id="{9D5B7A8E-BAF5-BAD9-C86D-A58646BDB146}"/>
                </a:ext>
              </a:extLst>
            </p:cNvPr>
            <p:cNvSpPr txBox="1"/>
            <p:nvPr/>
          </p:nvSpPr>
          <p:spPr>
            <a:xfrm>
              <a:off x="9616618" y="3210908"/>
              <a:ext cx="6850583" cy="2710226"/>
            </a:xfrm>
            <a:prstGeom prst="rect">
              <a:avLst/>
            </a:prstGeom>
            <a:noFill/>
          </p:spPr>
          <p:txBody>
            <a:bodyPr wrap="square" rtlCol="0">
              <a:spAutoFit/>
            </a:bodyPr>
            <a:lstStyle/>
            <a:p>
              <a:pPr marL="285750" marR="0" lvl="0" indent="-285750">
                <a:spcBef>
                  <a:spcPts val="0"/>
                </a:spcBef>
                <a:spcAft>
                  <a:spcPts val="0"/>
                </a:spcAft>
                <a:buFont typeface="Arial" panose="020B0604020202020204" pitchFamily="34" charset="0"/>
                <a:buChar char="•"/>
              </a:pPr>
              <a:r>
                <a:rPr lang="en-US" dirty="0">
                  <a:solidFill>
                    <a:srgbClr val="000000"/>
                  </a:solidFill>
                  <a:effectLst/>
                  <a:latin typeface="Nexa Light" panose="02000000000000000000" charset="0"/>
                  <a:ea typeface="Times New Roman" panose="02020603050405020304" pitchFamily="18" charset="0"/>
                </a:rPr>
                <a:t>Site Detail </a:t>
              </a:r>
              <a:endParaRPr lang="en-US" dirty="0">
                <a:effectLst/>
                <a:latin typeface="Nexa Light" panose="02000000000000000000"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dirty="0">
                  <a:solidFill>
                    <a:srgbClr val="000000"/>
                  </a:solidFill>
                  <a:effectLst/>
                  <a:latin typeface="Nexa Light" panose="02000000000000000000" charset="0"/>
                  <a:ea typeface="Times New Roman" panose="02020603050405020304" pitchFamily="18" charset="0"/>
                </a:rPr>
                <a:t>Battery Asset List</a:t>
              </a:r>
              <a:endParaRPr lang="en-US" dirty="0">
                <a:effectLst/>
                <a:latin typeface="Nexa Light" panose="02000000000000000000"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dirty="0">
                  <a:solidFill>
                    <a:srgbClr val="000000"/>
                  </a:solidFill>
                  <a:effectLst/>
                  <a:latin typeface="Nexa Light" panose="02000000000000000000" charset="0"/>
                  <a:ea typeface="Times New Roman" panose="02020603050405020304" pitchFamily="18" charset="0"/>
                </a:rPr>
                <a:t>Battery Status</a:t>
              </a:r>
              <a:endParaRPr lang="en-US" dirty="0">
                <a:effectLst/>
                <a:latin typeface="Nexa Light" panose="02000000000000000000"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dirty="0">
                  <a:solidFill>
                    <a:srgbClr val="000000"/>
                  </a:solidFill>
                  <a:effectLst/>
                  <a:latin typeface="Nexa Light" panose="02000000000000000000" charset="0"/>
                  <a:ea typeface="Times New Roman" panose="02020603050405020304" pitchFamily="18" charset="0"/>
                </a:rPr>
                <a:t>Battery History</a:t>
              </a:r>
              <a:endParaRPr lang="en-US" dirty="0">
                <a:effectLst/>
                <a:latin typeface="Nexa Light" panose="02000000000000000000"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dirty="0">
                  <a:solidFill>
                    <a:srgbClr val="000000"/>
                  </a:solidFill>
                  <a:effectLst/>
                  <a:latin typeface="Nexa Light" panose="02000000000000000000" charset="0"/>
                  <a:ea typeface="Times New Roman" panose="02020603050405020304" pitchFamily="18" charset="0"/>
                </a:rPr>
                <a:t>Battery Run Time</a:t>
              </a:r>
              <a:endParaRPr lang="en-US" dirty="0">
                <a:effectLst/>
                <a:latin typeface="Nexa Light" panose="02000000000000000000"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dirty="0">
                  <a:solidFill>
                    <a:srgbClr val="000000"/>
                  </a:solidFill>
                  <a:effectLst/>
                  <a:latin typeface="Nexa Light" panose="02000000000000000000" charset="0"/>
                  <a:ea typeface="Times New Roman" panose="02020603050405020304" pitchFamily="18" charset="0"/>
                </a:rPr>
                <a:t>Battery Detail</a:t>
              </a:r>
              <a:endParaRPr lang="en-US" dirty="0">
                <a:effectLst/>
                <a:latin typeface="Nexa Light" panose="02000000000000000000"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dirty="0">
                  <a:solidFill>
                    <a:srgbClr val="000000"/>
                  </a:solidFill>
                  <a:effectLst/>
                  <a:latin typeface="Nexa Light" panose="02000000000000000000" charset="0"/>
                  <a:ea typeface="Times New Roman" panose="02020603050405020304" pitchFamily="18" charset="0"/>
                </a:rPr>
                <a:t>Real Time Battery Locator</a:t>
              </a:r>
              <a:endParaRPr lang="en-US" dirty="0">
                <a:effectLst/>
                <a:latin typeface="Nexa Light" panose="02000000000000000000"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dirty="0">
                  <a:solidFill>
                    <a:srgbClr val="000000"/>
                  </a:solidFill>
                  <a:effectLst/>
                  <a:latin typeface="Nexa Light" panose="02000000000000000000" charset="0"/>
                  <a:ea typeface="Times New Roman" panose="02020603050405020304" pitchFamily="18" charset="0"/>
                </a:rPr>
                <a:t>Truck Asset List</a:t>
              </a:r>
              <a:endParaRPr lang="en-US" dirty="0">
                <a:effectLst/>
                <a:latin typeface="Nexa Light" panose="02000000000000000000"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dirty="0">
                  <a:solidFill>
                    <a:srgbClr val="000000"/>
                  </a:solidFill>
                  <a:effectLst/>
                  <a:latin typeface="Nexa Light" panose="02000000000000000000" charset="0"/>
                  <a:ea typeface="Times New Roman" panose="02020603050405020304" pitchFamily="18" charset="0"/>
                </a:rPr>
                <a:t>Truck Run Time</a:t>
              </a:r>
              <a:endParaRPr lang="en-US" dirty="0">
                <a:effectLst/>
                <a:latin typeface="Nexa Light" panose="02000000000000000000"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dirty="0">
                  <a:solidFill>
                    <a:srgbClr val="000000"/>
                  </a:solidFill>
                  <a:effectLst/>
                  <a:latin typeface="Nexa Light" panose="02000000000000000000" charset="0"/>
                  <a:ea typeface="Times New Roman" panose="02020603050405020304" pitchFamily="18" charset="0"/>
                </a:rPr>
                <a:t>Asset Manager</a:t>
              </a:r>
              <a:endParaRPr lang="en-US" dirty="0">
                <a:effectLst/>
                <a:latin typeface="Nexa Light" panose="02000000000000000000" charset="0"/>
                <a:ea typeface="Calibri" panose="020F0502020204030204" pitchFamily="34" charset="0"/>
              </a:endParaRPr>
            </a:p>
          </p:txBody>
        </p:sp>
      </p:grpSp>
      <p:cxnSp>
        <p:nvCxnSpPr>
          <p:cNvPr id="18" name="Straight Connector 17">
            <a:extLst>
              <a:ext uri="{FF2B5EF4-FFF2-40B4-BE49-F238E27FC236}">
                <a16:creationId xmlns:a16="http://schemas.microsoft.com/office/drawing/2014/main" id="{8606B5B6-D772-55C4-4FF1-D707BB945ACD}"/>
              </a:ext>
            </a:extLst>
          </p:cNvPr>
          <p:cNvCxnSpPr/>
          <p:nvPr/>
        </p:nvCxnSpPr>
        <p:spPr>
          <a:xfrm>
            <a:off x="6500368" y="1974531"/>
            <a:ext cx="0" cy="417731"/>
          </a:xfrm>
          <a:prstGeom prst="line">
            <a:avLst/>
          </a:prstGeom>
          <a:ln w="38100" cap="sq">
            <a:solidFill>
              <a:srgbClr val="0090D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123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7E281AD-02DD-8458-0B66-3A93AA1ED31A}"/>
              </a:ext>
            </a:extLst>
          </p:cNvPr>
          <p:cNvCxnSpPr/>
          <p:nvPr/>
        </p:nvCxnSpPr>
        <p:spPr>
          <a:xfrm>
            <a:off x="469900" y="457200"/>
            <a:ext cx="0" cy="6858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4">
            <a:extLst>
              <a:ext uri="{FF2B5EF4-FFF2-40B4-BE49-F238E27FC236}">
                <a16:creationId xmlns:a16="http://schemas.microsoft.com/office/drawing/2014/main" id="{664CF8C4-8FF8-CD63-48B3-B9EAE2BC8F0F}"/>
              </a:ext>
            </a:extLst>
          </p:cNvPr>
          <p:cNvSpPr txBox="1">
            <a:spLocks/>
          </p:cNvSpPr>
          <p:nvPr/>
        </p:nvSpPr>
        <p:spPr>
          <a:xfrm>
            <a:off x="584200" y="482600"/>
            <a:ext cx="8844469" cy="73084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3000" b="0" dirty="0">
                <a:solidFill>
                  <a:srgbClr val="0090D2"/>
                </a:solidFill>
                <a:latin typeface="Nexa Heavy" panose="02000000000000000000" pitchFamily="50" charset="0"/>
              </a:rPr>
              <a:t>BATTERY MANAGER PREMIUM </a:t>
            </a:r>
            <a:r>
              <a:rPr lang="en-US" sz="3000" b="0" dirty="0">
                <a:solidFill>
                  <a:srgbClr val="474747"/>
                </a:solidFill>
                <a:latin typeface="Nexa Heavy" panose="02000000000000000000" pitchFamily="50" charset="0"/>
              </a:rPr>
              <a:t>REPORTING</a:t>
            </a:r>
            <a:br>
              <a:rPr lang="en-US" sz="3000" b="0" dirty="0">
                <a:solidFill>
                  <a:srgbClr val="0090D2"/>
                </a:solidFill>
              </a:rPr>
            </a:br>
            <a:r>
              <a:rPr lang="en-US" sz="1600" b="0" dirty="0">
                <a:solidFill>
                  <a:srgbClr val="474747"/>
                </a:solidFill>
                <a:latin typeface="Nexa Light" panose="02000000000000000000" pitchFamily="50" charset="0"/>
              </a:rPr>
              <a:t>THE BENEFITS OF HOW BATTERY MANAGER DATA CONNECTS YOU TO YOUR CLIENT</a:t>
            </a:r>
          </a:p>
        </p:txBody>
      </p:sp>
      <p:cxnSp>
        <p:nvCxnSpPr>
          <p:cNvPr id="4" name="Straight Connector 3">
            <a:extLst>
              <a:ext uri="{FF2B5EF4-FFF2-40B4-BE49-F238E27FC236}">
                <a16:creationId xmlns:a16="http://schemas.microsoft.com/office/drawing/2014/main" id="{B450D38F-8799-8B96-9214-7C18C2621287}"/>
              </a:ext>
            </a:extLst>
          </p:cNvPr>
          <p:cNvCxnSpPr>
            <a:cxnSpLocks/>
          </p:cNvCxnSpPr>
          <p:nvPr/>
        </p:nvCxnSpPr>
        <p:spPr>
          <a:xfrm>
            <a:off x="469900" y="6172200"/>
            <a:ext cx="0" cy="4064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descr="A close up of a sign&#10;&#10;Description generated with high confidence">
            <a:extLst>
              <a:ext uri="{FF2B5EF4-FFF2-40B4-BE49-F238E27FC236}">
                <a16:creationId xmlns:a16="http://schemas.microsoft.com/office/drawing/2014/main" id="{80095CCE-D787-6056-73C0-16749591B4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00" y="6172200"/>
            <a:ext cx="406400" cy="406400"/>
          </a:xfrm>
          <a:prstGeom prst="rect">
            <a:avLst/>
          </a:prstGeom>
        </p:spPr>
      </p:pic>
      <p:sp>
        <p:nvSpPr>
          <p:cNvPr id="8" name="TextBox 7">
            <a:extLst>
              <a:ext uri="{FF2B5EF4-FFF2-40B4-BE49-F238E27FC236}">
                <a16:creationId xmlns:a16="http://schemas.microsoft.com/office/drawing/2014/main" id="{24407CDD-01C8-CC35-D643-A24BD336E774}"/>
              </a:ext>
            </a:extLst>
          </p:cNvPr>
          <p:cNvSpPr txBox="1"/>
          <p:nvPr/>
        </p:nvSpPr>
        <p:spPr>
          <a:xfrm>
            <a:off x="584200" y="1589488"/>
            <a:ext cx="7194305" cy="4206664"/>
          </a:xfrm>
          <a:prstGeom prst="rect">
            <a:avLst/>
          </a:prstGeom>
          <a:noFill/>
        </p:spPr>
        <p:txBody>
          <a:bodyPr wrap="square">
            <a:spAutoFit/>
          </a:bodyPr>
          <a:lstStyle/>
          <a:p>
            <a:pPr marL="342900" marR="0" lvl="0" indent="-342900">
              <a:lnSpc>
                <a:spcPct val="150000"/>
              </a:lnSpc>
              <a:spcBef>
                <a:spcPts val="0"/>
              </a:spcBef>
              <a:spcAft>
                <a:spcPts val="0"/>
              </a:spcAft>
              <a:buFont typeface="+mj-lt"/>
              <a:buAutoNum type="arabicPeriod"/>
            </a:pPr>
            <a:r>
              <a:rPr lang="en-US" sz="1800" dirty="0">
                <a:solidFill>
                  <a:srgbClr val="000000"/>
                </a:solidFill>
                <a:effectLst/>
                <a:latin typeface="Nexa Light" panose="02000000000000000000" charset="0"/>
                <a:ea typeface="Times New Roman" panose="02020603050405020304" pitchFamily="18" charset="0"/>
              </a:rPr>
              <a:t>Site Detail - </a:t>
            </a:r>
            <a:r>
              <a:rPr lang="en-US" sz="1800" u="sng" dirty="0">
                <a:solidFill>
                  <a:srgbClr val="000000"/>
                </a:solidFill>
                <a:effectLst/>
                <a:latin typeface="Nexa Light" panose="02000000000000000000" charset="0"/>
                <a:ea typeface="Times New Roman" panose="02020603050405020304" pitchFamily="18" charset="0"/>
                <a:hlinkClick r:id="rId3"/>
              </a:rPr>
              <a:t>https://youtu.be/DUZFcxQaTXM</a:t>
            </a:r>
            <a:r>
              <a:rPr lang="en-US" sz="1800" dirty="0">
                <a:solidFill>
                  <a:srgbClr val="000000"/>
                </a:solidFill>
                <a:effectLst/>
                <a:latin typeface="Nexa Light" panose="02000000000000000000" charset="0"/>
                <a:ea typeface="Times New Roman" panose="02020603050405020304" pitchFamily="18" charset="0"/>
              </a:rPr>
              <a:t> </a:t>
            </a:r>
            <a:endParaRPr lang="en-US" sz="1800" dirty="0">
              <a:solidFill>
                <a:srgbClr val="000000"/>
              </a:solidFill>
              <a:effectLst/>
              <a:latin typeface="Nexa Light" panose="02000000000000000000" charset="0"/>
              <a:ea typeface="Calibri" panose="020F0502020204030204" pitchFamily="34" charset="0"/>
            </a:endParaRPr>
          </a:p>
          <a:p>
            <a:pPr marL="342900" marR="0" lvl="0" indent="-342900">
              <a:lnSpc>
                <a:spcPct val="150000"/>
              </a:lnSpc>
              <a:spcBef>
                <a:spcPts val="0"/>
              </a:spcBef>
              <a:spcAft>
                <a:spcPts val="0"/>
              </a:spcAft>
              <a:buFont typeface="+mj-lt"/>
              <a:buAutoNum type="arabicPeriod"/>
            </a:pPr>
            <a:r>
              <a:rPr lang="en-US" sz="1800" dirty="0">
                <a:solidFill>
                  <a:srgbClr val="000000"/>
                </a:solidFill>
                <a:effectLst/>
                <a:latin typeface="Nexa Light" panose="02000000000000000000" charset="0"/>
                <a:ea typeface="Times New Roman" panose="02020603050405020304" pitchFamily="18" charset="0"/>
              </a:rPr>
              <a:t>Battery Asset List - </a:t>
            </a:r>
            <a:r>
              <a:rPr lang="en-US" sz="1800" u="sng" dirty="0">
                <a:solidFill>
                  <a:srgbClr val="000000"/>
                </a:solidFill>
                <a:effectLst/>
                <a:latin typeface="Nexa Light" panose="02000000000000000000" charset="0"/>
                <a:ea typeface="Times New Roman" panose="02020603050405020304" pitchFamily="18" charset="0"/>
                <a:hlinkClick r:id="rId4"/>
              </a:rPr>
              <a:t>https://youtu.be/rmTw_x14WyQ</a:t>
            </a:r>
            <a:endParaRPr lang="en-US" sz="1800" dirty="0">
              <a:solidFill>
                <a:srgbClr val="000000"/>
              </a:solidFill>
              <a:effectLst/>
              <a:latin typeface="Nexa Light" panose="02000000000000000000" charset="0"/>
              <a:ea typeface="Calibri" panose="020F0502020204030204" pitchFamily="34" charset="0"/>
            </a:endParaRPr>
          </a:p>
          <a:p>
            <a:pPr marL="342900" marR="0" lvl="0" indent="-342900">
              <a:lnSpc>
                <a:spcPct val="150000"/>
              </a:lnSpc>
              <a:spcBef>
                <a:spcPts val="0"/>
              </a:spcBef>
              <a:spcAft>
                <a:spcPts val="0"/>
              </a:spcAft>
              <a:buFont typeface="+mj-lt"/>
              <a:buAutoNum type="arabicPeriod"/>
            </a:pPr>
            <a:r>
              <a:rPr lang="en-US" sz="1800" dirty="0">
                <a:solidFill>
                  <a:srgbClr val="000000"/>
                </a:solidFill>
                <a:effectLst/>
                <a:latin typeface="Nexa Light" panose="02000000000000000000" charset="0"/>
                <a:ea typeface="Times New Roman" panose="02020603050405020304" pitchFamily="18" charset="0"/>
              </a:rPr>
              <a:t>Battery Status - </a:t>
            </a:r>
            <a:r>
              <a:rPr lang="en-US" sz="1800" u="sng" dirty="0">
                <a:solidFill>
                  <a:srgbClr val="000000"/>
                </a:solidFill>
                <a:effectLst/>
                <a:latin typeface="Nexa Light" panose="02000000000000000000" charset="0"/>
                <a:ea typeface="Times New Roman" panose="02020603050405020304" pitchFamily="18" charset="0"/>
                <a:hlinkClick r:id="rId5"/>
              </a:rPr>
              <a:t>https://youtu.be/R-xEhvisNSw</a:t>
            </a:r>
            <a:endParaRPr lang="en-US" sz="1800" dirty="0">
              <a:solidFill>
                <a:srgbClr val="000000"/>
              </a:solidFill>
              <a:effectLst/>
              <a:latin typeface="Nexa Light" panose="02000000000000000000" charset="0"/>
              <a:ea typeface="Calibri" panose="020F0502020204030204" pitchFamily="34" charset="0"/>
            </a:endParaRPr>
          </a:p>
          <a:p>
            <a:pPr marL="342900" marR="0" lvl="0" indent="-342900">
              <a:lnSpc>
                <a:spcPct val="150000"/>
              </a:lnSpc>
              <a:spcBef>
                <a:spcPts val="0"/>
              </a:spcBef>
              <a:spcAft>
                <a:spcPts val="0"/>
              </a:spcAft>
              <a:buFont typeface="+mj-lt"/>
              <a:buAutoNum type="arabicPeriod"/>
            </a:pPr>
            <a:r>
              <a:rPr lang="en-US" sz="1800" dirty="0">
                <a:solidFill>
                  <a:srgbClr val="000000"/>
                </a:solidFill>
                <a:effectLst/>
                <a:latin typeface="Nexa Light" panose="02000000000000000000" charset="0"/>
                <a:ea typeface="Times New Roman" panose="02020603050405020304" pitchFamily="18" charset="0"/>
              </a:rPr>
              <a:t>Battery History - </a:t>
            </a:r>
            <a:r>
              <a:rPr lang="en-US" sz="1800" u="sng" dirty="0">
                <a:solidFill>
                  <a:srgbClr val="000000"/>
                </a:solidFill>
                <a:effectLst/>
                <a:latin typeface="Nexa Light" panose="02000000000000000000" charset="0"/>
                <a:ea typeface="Times New Roman" panose="02020603050405020304" pitchFamily="18" charset="0"/>
                <a:hlinkClick r:id="rId6"/>
              </a:rPr>
              <a:t>https://youtu.be/8teD_pwqrRw</a:t>
            </a:r>
            <a:endParaRPr lang="en-US" sz="1800" dirty="0">
              <a:solidFill>
                <a:srgbClr val="000000"/>
              </a:solidFill>
              <a:effectLst/>
              <a:latin typeface="Nexa Light" panose="02000000000000000000" charset="0"/>
              <a:ea typeface="Calibri" panose="020F0502020204030204" pitchFamily="34" charset="0"/>
            </a:endParaRPr>
          </a:p>
          <a:p>
            <a:pPr marL="342900" marR="0" lvl="0" indent="-342900">
              <a:lnSpc>
                <a:spcPct val="150000"/>
              </a:lnSpc>
              <a:spcBef>
                <a:spcPts val="0"/>
              </a:spcBef>
              <a:spcAft>
                <a:spcPts val="0"/>
              </a:spcAft>
              <a:buFont typeface="+mj-lt"/>
              <a:buAutoNum type="arabicPeriod"/>
            </a:pPr>
            <a:r>
              <a:rPr lang="en-US" sz="1800" dirty="0">
                <a:solidFill>
                  <a:srgbClr val="000000"/>
                </a:solidFill>
                <a:effectLst/>
                <a:latin typeface="Nexa Light" panose="02000000000000000000" charset="0"/>
                <a:ea typeface="Times New Roman" panose="02020603050405020304" pitchFamily="18" charset="0"/>
              </a:rPr>
              <a:t>Battery Run Time - </a:t>
            </a:r>
            <a:r>
              <a:rPr lang="en-US" sz="1800" u="sng" dirty="0">
                <a:solidFill>
                  <a:srgbClr val="000000"/>
                </a:solidFill>
                <a:effectLst/>
                <a:latin typeface="Nexa Light" panose="02000000000000000000" charset="0"/>
                <a:ea typeface="Times New Roman" panose="02020603050405020304" pitchFamily="18" charset="0"/>
                <a:hlinkClick r:id="rId7"/>
              </a:rPr>
              <a:t>https://youtu.be/QFLVc8vRd5s</a:t>
            </a:r>
            <a:endParaRPr lang="en-US" sz="1800" dirty="0">
              <a:solidFill>
                <a:srgbClr val="000000"/>
              </a:solidFill>
              <a:effectLst/>
              <a:latin typeface="Nexa Light" panose="02000000000000000000" charset="0"/>
              <a:ea typeface="Calibri" panose="020F0502020204030204" pitchFamily="34" charset="0"/>
            </a:endParaRPr>
          </a:p>
          <a:p>
            <a:pPr marL="342900" marR="0" lvl="0" indent="-342900">
              <a:lnSpc>
                <a:spcPct val="150000"/>
              </a:lnSpc>
              <a:spcBef>
                <a:spcPts val="0"/>
              </a:spcBef>
              <a:spcAft>
                <a:spcPts val="0"/>
              </a:spcAft>
              <a:buFont typeface="+mj-lt"/>
              <a:buAutoNum type="arabicPeriod"/>
            </a:pPr>
            <a:r>
              <a:rPr lang="en-US" sz="1800" dirty="0">
                <a:solidFill>
                  <a:srgbClr val="000000"/>
                </a:solidFill>
                <a:effectLst/>
                <a:latin typeface="Nexa Light" panose="02000000000000000000" charset="0"/>
                <a:ea typeface="Times New Roman" panose="02020603050405020304" pitchFamily="18" charset="0"/>
              </a:rPr>
              <a:t>Battery Detail - </a:t>
            </a:r>
            <a:r>
              <a:rPr lang="en-US" sz="1800" u="sng" dirty="0">
                <a:solidFill>
                  <a:srgbClr val="000000"/>
                </a:solidFill>
                <a:effectLst/>
                <a:latin typeface="Nexa Light" panose="02000000000000000000" charset="0"/>
                <a:ea typeface="Times New Roman" panose="02020603050405020304" pitchFamily="18" charset="0"/>
                <a:hlinkClick r:id="rId8"/>
              </a:rPr>
              <a:t>https://youtu.be/iz2kPymOUCk</a:t>
            </a:r>
            <a:endParaRPr lang="en-US" sz="1800" dirty="0">
              <a:solidFill>
                <a:srgbClr val="000000"/>
              </a:solidFill>
              <a:effectLst/>
              <a:latin typeface="Nexa Light" panose="02000000000000000000" charset="0"/>
              <a:ea typeface="Calibri" panose="020F0502020204030204" pitchFamily="34" charset="0"/>
            </a:endParaRPr>
          </a:p>
          <a:p>
            <a:pPr marL="342900" marR="0" lvl="0" indent="-342900">
              <a:lnSpc>
                <a:spcPct val="150000"/>
              </a:lnSpc>
              <a:spcBef>
                <a:spcPts val="0"/>
              </a:spcBef>
              <a:spcAft>
                <a:spcPts val="0"/>
              </a:spcAft>
              <a:buFont typeface="+mj-lt"/>
              <a:buAutoNum type="arabicPeriod"/>
            </a:pPr>
            <a:r>
              <a:rPr lang="en-US" sz="1800" dirty="0">
                <a:solidFill>
                  <a:srgbClr val="000000"/>
                </a:solidFill>
                <a:effectLst/>
                <a:latin typeface="Nexa Light" panose="02000000000000000000" charset="0"/>
                <a:ea typeface="Times New Roman" panose="02020603050405020304" pitchFamily="18" charset="0"/>
              </a:rPr>
              <a:t>Real Time Battery Locator - </a:t>
            </a:r>
            <a:r>
              <a:rPr lang="en-US" sz="1800" u="sng" dirty="0">
                <a:solidFill>
                  <a:srgbClr val="000000"/>
                </a:solidFill>
                <a:effectLst/>
                <a:latin typeface="Nexa Light" panose="02000000000000000000" charset="0"/>
                <a:ea typeface="Times New Roman" panose="02020603050405020304" pitchFamily="18" charset="0"/>
                <a:hlinkClick r:id="rId9"/>
              </a:rPr>
              <a:t>https://youtu.be/qJNmh1LUvZE</a:t>
            </a:r>
            <a:endParaRPr lang="en-US" sz="1800" dirty="0">
              <a:solidFill>
                <a:srgbClr val="000000"/>
              </a:solidFill>
              <a:effectLst/>
              <a:latin typeface="Nexa Light" panose="02000000000000000000" charset="0"/>
              <a:ea typeface="Calibri" panose="020F0502020204030204" pitchFamily="34" charset="0"/>
            </a:endParaRPr>
          </a:p>
          <a:p>
            <a:pPr marL="342900" marR="0" lvl="0" indent="-342900">
              <a:lnSpc>
                <a:spcPct val="150000"/>
              </a:lnSpc>
              <a:spcBef>
                <a:spcPts val="0"/>
              </a:spcBef>
              <a:spcAft>
                <a:spcPts val="0"/>
              </a:spcAft>
              <a:buFont typeface="+mj-lt"/>
              <a:buAutoNum type="arabicPeriod"/>
            </a:pPr>
            <a:r>
              <a:rPr lang="en-US" sz="1800" dirty="0">
                <a:solidFill>
                  <a:srgbClr val="000000"/>
                </a:solidFill>
                <a:effectLst/>
                <a:latin typeface="Nexa Light" panose="02000000000000000000" charset="0"/>
                <a:ea typeface="Times New Roman" panose="02020603050405020304" pitchFamily="18" charset="0"/>
              </a:rPr>
              <a:t>Truck Asset List - </a:t>
            </a:r>
            <a:r>
              <a:rPr lang="en-US" sz="1800" u="sng" dirty="0">
                <a:solidFill>
                  <a:srgbClr val="000000"/>
                </a:solidFill>
                <a:effectLst/>
                <a:latin typeface="Nexa Light" panose="02000000000000000000" charset="0"/>
                <a:ea typeface="Times New Roman" panose="02020603050405020304" pitchFamily="18" charset="0"/>
                <a:hlinkClick r:id="rId10"/>
              </a:rPr>
              <a:t>https://youtu.be/Ic5K5Un45xY</a:t>
            </a:r>
            <a:endParaRPr lang="en-US" sz="1800" dirty="0">
              <a:solidFill>
                <a:srgbClr val="000000"/>
              </a:solidFill>
              <a:effectLst/>
              <a:latin typeface="Nexa Light" panose="02000000000000000000" charset="0"/>
              <a:ea typeface="Calibri" panose="020F0502020204030204" pitchFamily="34" charset="0"/>
            </a:endParaRPr>
          </a:p>
          <a:p>
            <a:pPr marL="342900" marR="0" lvl="0" indent="-342900">
              <a:lnSpc>
                <a:spcPct val="150000"/>
              </a:lnSpc>
              <a:spcBef>
                <a:spcPts val="0"/>
              </a:spcBef>
              <a:spcAft>
                <a:spcPts val="0"/>
              </a:spcAft>
              <a:buFont typeface="+mj-lt"/>
              <a:buAutoNum type="arabicPeriod"/>
            </a:pPr>
            <a:r>
              <a:rPr lang="en-US" sz="1800" dirty="0">
                <a:solidFill>
                  <a:srgbClr val="000000"/>
                </a:solidFill>
                <a:effectLst/>
                <a:latin typeface="Nexa Light" panose="02000000000000000000" charset="0"/>
                <a:ea typeface="Times New Roman" panose="02020603050405020304" pitchFamily="18" charset="0"/>
              </a:rPr>
              <a:t>Truck Run Time - </a:t>
            </a:r>
            <a:r>
              <a:rPr lang="en-US" sz="1800" u="sng" dirty="0">
                <a:solidFill>
                  <a:srgbClr val="000000"/>
                </a:solidFill>
                <a:effectLst/>
                <a:latin typeface="Nexa Light" panose="02000000000000000000" charset="0"/>
                <a:ea typeface="Times New Roman" panose="02020603050405020304" pitchFamily="18" charset="0"/>
                <a:hlinkClick r:id="rId11"/>
              </a:rPr>
              <a:t>https://youtu.be/tmVSE1pdHYU</a:t>
            </a:r>
            <a:endParaRPr lang="en-US" sz="1800" dirty="0">
              <a:solidFill>
                <a:srgbClr val="000000"/>
              </a:solidFill>
              <a:effectLst/>
              <a:latin typeface="Nexa Light" panose="02000000000000000000" charset="0"/>
              <a:ea typeface="Calibri" panose="020F0502020204030204" pitchFamily="34" charset="0"/>
            </a:endParaRPr>
          </a:p>
          <a:p>
            <a:pPr marL="342900" marR="0" lvl="0" indent="-342900">
              <a:lnSpc>
                <a:spcPct val="150000"/>
              </a:lnSpc>
              <a:spcBef>
                <a:spcPts val="0"/>
              </a:spcBef>
              <a:spcAft>
                <a:spcPts val="0"/>
              </a:spcAft>
              <a:buFont typeface="+mj-lt"/>
              <a:buAutoNum type="arabicPeriod"/>
            </a:pPr>
            <a:r>
              <a:rPr lang="en-US" sz="1800" dirty="0">
                <a:solidFill>
                  <a:srgbClr val="000000"/>
                </a:solidFill>
                <a:effectLst/>
                <a:latin typeface="Nexa Light" panose="02000000000000000000" charset="0"/>
                <a:ea typeface="Times New Roman" panose="02020603050405020304" pitchFamily="18" charset="0"/>
              </a:rPr>
              <a:t>Asset Manager - </a:t>
            </a:r>
            <a:r>
              <a:rPr lang="en-US" sz="1800" u="sng" dirty="0">
                <a:solidFill>
                  <a:srgbClr val="000000"/>
                </a:solidFill>
                <a:effectLst/>
                <a:latin typeface="Nexa Light" panose="02000000000000000000" charset="0"/>
                <a:ea typeface="Times New Roman" panose="02020603050405020304" pitchFamily="18" charset="0"/>
                <a:hlinkClick r:id="rId12"/>
              </a:rPr>
              <a:t>https://youtu.be/TW3Nphtg63U</a:t>
            </a:r>
            <a:endParaRPr lang="en-US" sz="1800" dirty="0">
              <a:effectLst/>
              <a:latin typeface="Nexa Light" panose="02000000000000000000" charset="0"/>
              <a:ea typeface="Calibri" panose="020F0502020204030204" pitchFamily="34" charset="0"/>
            </a:endParaRPr>
          </a:p>
        </p:txBody>
      </p:sp>
    </p:spTree>
    <p:extLst>
      <p:ext uri="{BB962C8B-B14F-4D97-AF65-F5344CB8AC3E}">
        <p14:creationId xmlns:p14="http://schemas.microsoft.com/office/powerpoint/2010/main" val="3586071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7800" y="3051609"/>
            <a:ext cx="4216400" cy="502766"/>
          </a:xfrm>
          <a:prstGeom prst="rect">
            <a:avLst/>
          </a:prstGeom>
          <a:noFill/>
        </p:spPr>
        <p:txBody>
          <a:bodyPr wrap="square" rtlCol="0">
            <a:spAutoFit/>
          </a:bodyPr>
          <a:lstStyle/>
          <a:p>
            <a:pPr algn="ctr"/>
            <a:r>
              <a:rPr lang="en-US" sz="2667" b="1" dirty="0">
                <a:solidFill>
                  <a:srgbClr val="474747"/>
                </a:solidFill>
                <a:latin typeface="Nexa Heavy" panose="02000000000000000000" pitchFamily="50" charset="0"/>
                <a:ea typeface="Lato Semibold" panose="020F0502020204030203" pitchFamily="34" charset="0"/>
                <a:cs typeface="Lato Semibold" panose="020F0502020204030203" pitchFamily="34" charset="0"/>
              </a:rPr>
              <a:t>THANK YOU</a:t>
            </a:r>
            <a:endParaRPr lang="ru-RU" sz="2667" b="1" dirty="0">
              <a:solidFill>
                <a:srgbClr val="474747"/>
              </a:solidFill>
              <a:latin typeface="+mj-lt"/>
              <a:ea typeface="Lato Semibold" panose="020F0502020204030203" pitchFamily="34" charset="0"/>
              <a:cs typeface="Lato Semibold" panose="020F0502020204030203" pitchFamily="34" charset="0"/>
            </a:endParaRPr>
          </a:p>
        </p:txBody>
      </p:sp>
      <p:grpSp>
        <p:nvGrpSpPr>
          <p:cNvPr id="4" name="Group 3"/>
          <p:cNvGrpSpPr/>
          <p:nvPr/>
        </p:nvGrpSpPr>
        <p:grpSpPr>
          <a:xfrm>
            <a:off x="4775200" y="2971800"/>
            <a:ext cx="457200" cy="457200"/>
            <a:chOff x="6324600" y="4114799"/>
            <a:chExt cx="685800" cy="685800"/>
          </a:xfrm>
        </p:grpSpPr>
        <p:cxnSp>
          <p:nvCxnSpPr>
            <p:cNvPr id="6" name="Straight Connector 5"/>
            <p:cNvCxnSpPr/>
            <p:nvPr/>
          </p:nvCxnSpPr>
          <p:spPr>
            <a:xfrm flipV="1">
              <a:off x="6324600" y="4114799"/>
              <a:ext cx="0" cy="685800"/>
            </a:xfrm>
            <a:prstGeom prst="line">
              <a:avLst/>
            </a:prstGeom>
            <a:ln w="38100" cap="sq">
              <a:solidFill>
                <a:srgbClr val="0090D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24600" y="4114799"/>
              <a:ext cx="685800" cy="0"/>
            </a:xfrm>
            <a:prstGeom prst="line">
              <a:avLst/>
            </a:prstGeom>
            <a:ln w="38100" cap="sq">
              <a:solidFill>
                <a:srgbClr val="0090D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rot="10800000">
            <a:off x="6959601" y="3097175"/>
            <a:ext cx="457200" cy="457200"/>
            <a:chOff x="6324600" y="4114799"/>
            <a:chExt cx="685800" cy="685800"/>
          </a:xfrm>
        </p:grpSpPr>
        <p:cxnSp>
          <p:nvCxnSpPr>
            <p:cNvPr id="9" name="Straight Connector 8"/>
            <p:cNvCxnSpPr/>
            <p:nvPr/>
          </p:nvCxnSpPr>
          <p:spPr>
            <a:xfrm flipV="1">
              <a:off x="6324600" y="4114799"/>
              <a:ext cx="0" cy="685800"/>
            </a:xfrm>
            <a:prstGeom prst="line">
              <a:avLst/>
            </a:prstGeom>
            <a:ln w="38100" cap="sq">
              <a:solidFill>
                <a:schemeClr val="accent5"/>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24600" y="4114799"/>
              <a:ext cx="685800" cy="0"/>
            </a:xfrm>
            <a:prstGeom prst="line">
              <a:avLst/>
            </a:prstGeom>
            <a:ln w="38100" cap="sq">
              <a:solidFill>
                <a:schemeClr val="accent5"/>
              </a:solidFill>
              <a:beve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9231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arehouse with shelves and a large window&#10;&#10;Description automatically generated with medium confidence">
            <a:extLst>
              <a:ext uri="{FF2B5EF4-FFF2-40B4-BE49-F238E27FC236}">
                <a16:creationId xmlns:a16="http://schemas.microsoft.com/office/drawing/2014/main" id="{AA090AEA-2AC7-8E26-6244-57027AB25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81150" y="2114519"/>
            <a:ext cx="9029700" cy="2208874"/>
          </a:xfrm>
          <a:prstGeom prst="rect">
            <a:avLst/>
          </a:prstGeom>
          <a:noFill/>
        </p:spPr>
        <p:txBody>
          <a:bodyPr wrap="square" rtlCol="0">
            <a:spAutoFit/>
          </a:bodyPr>
          <a:lstStyle/>
          <a:p>
            <a:pPr algn="ctr">
              <a:lnSpc>
                <a:spcPct val="200000"/>
              </a:lnSpc>
            </a:pPr>
            <a:r>
              <a:rPr lang="en-US" sz="2400" dirty="0">
                <a:solidFill>
                  <a:schemeClr val="bg1"/>
                </a:solidFill>
                <a:latin typeface="Nexa Light" panose="02000000000000000000" charset="0"/>
              </a:rPr>
              <a:t>MAXIMIZE PRODUCTIVITY </a:t>
            </a:r>
          </a:p>
          <a:p>
            <a:pPr algn="ctr">
              <a:lnSpc>
                <a:spcPct val="200000"/>
              </a:lnSpc>
            </a:pPr>
            <a:r>
              <a:rPr lang="en-US" sz="2400" dirty="0">
                <a:solidFill>
                  <a:schemeClr val="bg1"/>
                </a:solidFill>
                <a:latin typeface="Nexa Light" panose="02000000000000000000" charset="0"/>
              </a:rPr>
              <a:t>24/7 LEARNING MANAGEMENT PLATFORM</a:t>
            </a:r>
          </a:p>
          <a:p>
            <a:pPr algn="ctr">
              <a:lnSpc>
                <a:spcPct val="200000"/>
              </a:lnSpc>
            </a:pPr>
            <a:r>
              <a:rPr lang="en-US" sz="2400" dirty="0">
                <a:solidFill>
                  <a:schemeClr val="bg1"/>
                </a:solidFill>
                <a:latin typeface="Nexa Light" panose="02000000000000000000" charset="0"/>
              </a:rPr>
              <a:t>INCREASE ASSET ROI AND WARRANTY PROTECTION</a:t>
            </a:r>
          </a:p>
        </p:txBody>
      </p:sp>
    </p:spTree>
    <p:extLst>
      <p:ext uri="{BB962C8B-B14F-4D97-AF65-F5344CB8AC3E}">
        <p14:creationId xmlns:p14="http://schemas.microsoft.com/office/powerpoint/2010/main" val="3231597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a:cxnSpLocks/>
          </p:cNvCxnSpPr>
          <p:nvPr/>
        </p:nvCxnSpPr>
        <p:spPr>
          <a:xfrm>
            <a:off x="469900" y="6172200"/>
            <a:ext cx="0" cy="4064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3" name="Picture 22" descr="A close up of a sign&#10;&#10;Description generated with high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00" y="6172200"/>
            <a:ext cx="406400" cy="406400"/>
          </a:xfrm>
          <a:prstGeom prst="rect">
            <a:avLst/>
          </a:prstGeom>
        </p:spPr>
      </p:pic>
      <p:cxnSp>
        <p:nvCxnSpPr>
          <p:cNvPr id="12" name="Straight Connector 11">
            <a:extLst>
              <a:ext uri="{FF2B5EF4-FFF2-40B4-BE49-F238E27FC236}">
                <a16:creationId xmlns:a16="http://schemas.microsoft.com/office/drawing/2014/main" id="{8B411575-F031-BB6C-1D1F-2198D63CE336}"/>
              </a:ext>
            </a:extLst>
          </p:cNvPr>
          <p:cNvCxnSpPr/>
          <p:nvPr/>
        </p:nvCxnSpPr>
        <p:spPr>
          <a:xfrm>
            <a:off x="469900" y="457200"/>
            <a:ext cx="0" cy="6858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4">
            <a:extLst>
              <a:ext uri="{FF2B5EF4-FFF2-40B4-BE49-F238E27FC236}">
                <a16:creationId xmlns:a16="http://schemas.microsoft.com/office/drawing/2014/main" id="{02DADD2B-390E-5912-4282-B5E240C50570}"/>
              </a:ext>
            </a:extLst>
          </p:cNvPr>
          <p:cNvSpPr txBox="1">
            <a:spLocks/>
          </p:cNvSpPr>
          <p:nvPr/>
        </p:nvSpPr>
        <p:spPr>
          <a:xfrm>
            <a:off x="584201" y="482600"/>
            <a:ext cx="11137900" cy="73103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2800" b="0" dirty="0">
                <a:solidFill>
                  <a:srgbClr val="474747"/>
                </a:solidFill>
                <a:latin typeface="Nexa Heavy" panose="02000000000000000000" pitchFamily="50" charset="0"/>
              </a:rPr>
              <a:t>MAXIMIZING</a:t>
            </a:r>
            <a:r>
              <a:rPr lang="en-US" sz="2800" b="0" dirty="0">
                <a:latin typeface="Nexa Heavy" panose="02000000000000000000" pitchFamily="50" charset="0"/>
              </a:rPr>
              <a:t> </a:t>
            </a:r>
            <a:r>
              <a:rPr lang="en-US" sz="2800" b="0" dirty="0">
                <a:solidFill>
                  <a:srgbClr val="0090D2"/>
                </a:solidFill>
                <a:latin typeface="Nexa Heavy" panose="02000000000000000000" pitchFamily="50" charset="0"/>
              </a:rPr>
              <a:t>BATTERY FLEET PERFORMANCE</a:t>
            </a:r>
          </a:p>
          <a:p>
            <a:r>
              <a:rPr lang="en-US" sz="1800" b="0" dirty="0">
                <a:solidFill>
                  <a:srgbClr val="474747"/>
                </a:solidFill>
                <a:latin typeface="Nexa Light" panose="02000000000000000000" pitchFamily="50" charset="0"/>
              </a:rPr>
              <a:t>WHO NEEDS BATTERY MANAGER AND WHY NOW?</a:t>
            </a:r>
          </a:p>
        </p:txBody>
      </p:sp>
      <p:sp>
        <p:nvSpPr>
          <p:cNvPr id="4" name="Rectangle 3">
            <a:extLst>
              <a:ext uri="{FF2B5EF4-FFF2-40B4-BE49-F238E27FC236}">
                <a16:creationId xmlns:a16="http://schemas.microsoft.com/office/drawing/2014/main" id="{BF889413-A854-5556-2E25-8F368389E473}"/>
              </a:ext>
            </a:extLst>
          </p:cNvPr>
          <p:cNvSpPr txBox="1">
            <a:spLocks noChangeArrowheads="1"/>
          </p:cNvSpPr>
          <p:nvPr/>
        </p:nvSpPr>
        <p:spPr bwMode="auto">
          <a:xfrm>
            <a:off x="469900" y="1341371"/>
            <a:ext cx="6581530" cy="34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1600" kern="0" dirty="0">
                <a:solidFill>
                  <a:srgbClr val="474747"/>
                </a:solidFill>
                <a:latin typeface="Nexa Light" panose="02000000000000000000" pitchFamily="50" charset="0"/>
              </a:rPr>
              <a:t>Large corporations have more mega distribution centers than ever before. These sites are often benchmarked against each other</a:t>
            </a:r>
          </a:p>
          <a:p>
            <a:pPr eaLnBrk="1" hangingPunct="1"/>
            <a:endParaRPr lang="en-US" altLang="en-US" sz="1600" kern="0" dirty="0">
              <a:solidFill>
                <a:srgbClr val="474747"/>
              </a:solidFill>
              <a:latin typeface="Nexa Light" panose="02000000000000000000" pitchFamily="50" charset="0"/>
            </a:endParaRPr>
          </a:p>
          <a:p>
            <a:pPr eaLnBrk="1" hangingPunct="1"/>
            <a:r>
              <a:rPr lang="en-US" altLang="en-US" sz="1600" kern="0" dirty="0">
                <a:solidFill>
                  <a:srgbClr val="474747"/>
                </a:solidFill>
                <a:latin typeface="Nexa Light" panose="02000000000000000000" pitchFamily="50" charset="0"/>
              </a:rPr>
              <a:t>These companies have more distribution centers than ever before with more employees engaged with expensive battery and charger assets</a:t>
            </a:r>
          </a:p>
          <a:p>
            <a:pPr marL="0" indent="0" eaLnBrk="1" hangingPunct="1">
              <a:buNone/>
            </a:pPr>
            <a:endParaRPr lang="en-US" altLang="en-US" sz="1600" kern="0" dirty="0">
              <a:solidFill>
                <a:srgbClr val="474747"/>
              </a:solidFill>
              <a:latin typeface="Nexa Light" panose="02000000000000000000" pitchFamily="50" charset="0"/>
            </a:endParaRPr>
          </a:p>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Skilled employees are hard to find and turnover is at historically high levels. The majority of workers have short attention spans and low skillsets</a:t>
            </a:r>
          </a:p>
          <a:p>
            <a:pPr eaLnBrk="1" hangingPunct="1">
              <a:buFont typeface="Arial" panose="020B0604020202020204" pitchFamily="34" charset="0"/>
              <a:buChar char="•"/>
            </a:pPr>
            <a:endParaRPr lang="en-US" altLang="en-US" sz="1600" kern="0" dirty="0">
              <a:solidFill>
                <a:srgbClr val="474747"/>
              </a:solidFill>
              <a:latin typeface="Nexa Light" panose="02000000000000000000" pitchFamily="50" charset="0"/>
            </a:endParaRPr>
          </a:p>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Training new employees is expensive and time consuming</a:t>
            </a:r>
          </a:p>
          <a:p>
            <a:pPr eaLnBrk="1" hangingPunct="1">
              <a:buFont typeface="Arial" panose="020B0604020202020204" pitchFamily="34" charset="0"/>
              <a:buChar char="•"/>
            </a:pPr>
            <a:endParaRPr lang="en-US" altLang="en-US" sz="1600" kern="0" dirty="0">
              <a:solidFill>
                <a:srgbClr val="474747"/>
              </a:solidFill>
              <a:latin typeface="Nexa Light" panose="02000000000000000000" pitchFamily="50" charset="0"/>
            </a:endParaRPr>
          </a:p>
          <a:p>
            <a:pPr eaLnBrk="1" hangingPunct="1">
              <a:buFont typeface="Arial" panose="020B0604020202020204" pitchFamily="34" charset="0"/>
              <a:buChar char="•"/>
            </a:pPr>
            <a:endParaRPr lang="en-US" altLang="en-US" sz="1600" kern="0" dirty="0">
              <a:solidFill>
                <a:srgbClr val="474747"/>
              </a:solidFill>
              <a:latin typeface="Nexa Light" panose="02000000000000000000" pitchFamily="50" charset="0"/>
            </a:endParaRPr>
          </a:p>
          <a:p>
            <a:pPr eaLnBrk="1" hangingPunct="1">
              <a:buFont typeface="Arial" panose="020B0604020202020204" pitchFamily="34" charset="0"/>
              <a:buChar char="•"/>
            </a:pPr>
            <a:endParaRPr lang="en-US" altLang="en-US" sz="1050" kern="0" dirty="0">
              <a:solidFill>
                <a:srgbClr val="474747"/>
              </a:solidFill>
              <a:latin typeface="Nexa Light" panose="02000000000000000000" pitchFamily="50" charset="0"/>
            </a:endParaRPr>
          </a:p>
        </p:txBody>
      </p:sp>
      <p:pic>
        <p:nvPicPr>
          <p:cNvPr id="3" name="Picture 2">
            <a:extLst>
              <a:ext uri="{FF2B5EF4-FFF2-40B4-BE49-F238E27FC236}">
                <a16:creationId xmlns:a16="http://schemas.microsoft.com/office/drawing/2014/main" id="{C506B520-4C03-91C3-A5A5-3DC4136C8F93}"/>
              </a:ext>
            </a:extLst>
          </p:cNvPr>
          <p:cNvPicPr>
            <a:picLocks noChangeAspect="1"/>
          </p:cNvPicPr>
          <p:nvPr/>
        </p:nvPicPr>
        <p:blipFill>
          <a:blip r:embed="rId3"/>
          <a:stretch>
            <a:fillRect/>
          </a:stretch>
        </p:blipFill>
        <p:spPr>
          <a:xfrm>
            <a:off x="7228009" y="1688330"/>
            <a:ext cx="4739054" cy="2708031"/>
          </a:xfrm>
          <a:prstGeom prst="rect">
            <a:avLst/>
          </a:prstGeom>
          <a:ln w="12700">
            <a:solidFill>
              <a:srgbClr val="0090D2"/>
            </a:solidFill>
          </a:ln>
        </p:spPr>
      </p:pic>
      <p:sp>
        <p:nvSpPr>
          <p:cNvPr id="5" name="TextBox 4">
            <a:extLst>
              <a:ext uri="{FF2B5EF4-FFF2-40B4-BE49-F238E27FC236}">
                <a16:creationId xmlns:a16="http://schemas.microsoft.com/office/drawing/2014/main" id="{DFFF1B63-B3E6-1695-C939-D3DC104BC783}"/>
              </a:ext>
            </a:extLst>
          </p:cNvPr>
          <p:cNvSpPr txBox="1"/>
          <p:nvPr/>
        </p:nvSpPr>
        <p:spPr>
          <a:xfrm>
            <a:off x="965200" y="5121133"/>
            <a:ext cx="11001863" cy="923330"/>
          </a:xfrm>
          <a:prstGeom prst="rect">
            <a:avLst/>
          </a:prstGeom>
          <a:noFill/>
        </p:spPr>
        <p:txBody>
          <a:bodyPr wrap="square" rtlCol="0">
            <a:spAutoFit/>
          </a:bodyPr>
          <a:lstStyle/>
          <a:p>
            <a:pPr eaLnBrk="1" hangingPunct="1"/>
            <a:r>
              <a:rPr lang="en-US" altLang="en-US" b="1" kern="0" dirty="0">
                <a:solidFill>
                  <a:srgbClr val="474747"/>
                </a:solidFill>
                <a:latin typeface="Nexa Light" panose="02000000000000000000" pitchFamily="50" charset="0"/>
              </a:rPr>
              <a:t>These huge companies with multiple DC’s and hundreds of employees working in multiple distribution centers are in desperate need of a software-based management system that maximizes battery fleet performance, trains their employees, and protects their assets.</a:t>
            </a:r>
          </a:p>
        </p:txBody>
      </p:sp>
    </p:spTree>
    <p:extLst>
      <p:ext uri="{BB962C8B-B14F-4D97-AF65-F5344CB8AC3E}">
        <p14:creationId xmlns:p14="http://schemas.microsoft.com/office/powerpoint/2010/main" val="2051230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arehouse with shelves and a large window&#10;&#10;Description automatically generated with medium confidence">
            <a:extLst>
              <a:ext uri="{FF2B5EF4-FFF2-40B4-BE49-F238E27FC236}">
                <a16:creationId xmlns:a16="http://schemas.microsoft.com/office/drawing/2014/main" id="{6783E31D-96AE-0E80-DDC3-6929F63C5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itle 4"/>
          <p:cNvSpPr txBox="1">
            <a:spLocks/>
          </p:cNvSpPr>
          <p:nvPr/>
        </p:nvSpPr>
        <p:spPr>
          <a:xfrm>
            <a:off x="584200" y="482600"/>
            <a:ext cx="8661401" cy="729430"/>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3000" b="0" dirty="0">
                <a:solidFill>
                  <a:schemeClr val="bg1"/>
                </a:solidFill>
                <a:latin typeface="Nexa Heavy" panose="02000000000000000000" pitchFamily="50" charset="0"/>
              </a:rPr>
              <a:t>BATTERY MANAGER</a:t>
            </a:r>
            <a:br>
              <a:rPr lang="en-US" sz="3000" b="0" dirty="0">
                <a:solidFill>
                  <a:schemeClr val="bg1"/>
                </a:solidFill>
              </a:rPr>
            </a:br>
            <a:r>
              <a:rPr lang="en-US" sz="1600" b="0" dirty="0">
                <a:solidFill>
                  <a:schemeClr val="bg1"/>
                </a:solidFill>
                <a:latin typeface="Nexa Light" panose="02000000000000000000" pitchFamily="50" charset="0"/>
              </a:rPr>
              <a:t>MANAGE YOUR PEOPLE AND YOUR ASSETS</a:t>
            </a:r>
          </a:p>
        </p:txBody>
      </p:sp>
      <p:sp>
        <p:nvSpPr>
          <p:cNvPr id="22" name="TextBox 21"/>
          <p:cNvSpPr txBox="1"/>
          <p:nvPr/>
        </p:nvSpPr>
        <p:spPr>
          <a:xfrm>
            <a:off x="400979" y="3518896"/>
            <a:ext cx="3339214" cy="1631216"/>
          </a:xfrm>
          <a:prstGeom prst="rect">
            <a:avLst/>
          </a:prstGeom>
          <a:noFill/>
        </p:spPr>
        <p:txBody>
          <a:bodyPr wrap="square" rtlCol="0">
            <a:spAutoFit/>
          </a:bodyPr>
          <a:lstStyle/>
          <a:p>
            <a:pPr algn="ctr"/>
            <a:r>
              <a:rPr lang="en-US" sz="1400" dirty="0">
                <a:solidFill>
                  <a:schemeClr val="bg1"/>
                </a:solidFill>
                <a:latin typeface="Nexa Light" panose="02000000000000000000" pitchFamily="50" charset="0"/>
              </a:rPr>
              <a:t>Boosts fleet runtime by dispatching high performance batteries</a:t>
            </a:r>
          </a:p>
          <a:p>
            <a:pPr algn="ctr"/>
            <a:endParaRPr lang="en-US" sz="800" dirty="0">
              <a:solidFill>
                <a:schemeClr val="bg1"/>
              </a:solidFill>
              <a:latin typeface="Nexa Light" panose="02000000000000000000" pitchFamily="50" charset="0"/>
            </a:endParaRPr>
          </a:p>
          <a:p>
            <a:pPr algn="ctr"/>
            <a:r>
              <a:rPr lang="en-US" sz="1400" dirty="0">
                <a:solidFill>
                  <a:schemeClr val="bg1"/>
                </a:solidFill>
                <a:latin typeface="Nexa Light" panose="02000000000000000000" pitchFamily="50" charset="0"/>
              </a:rPr>
              <a:t>Holds back and identifies problem batteries</a:t>
            </a:r>
          </a:p>
          <a:p>
            <a:pPr algn="ctr"/>
            <a:endParaRPr lang="en-US" sz="800" dirty="0">
              <a:solidFill>
                <a:schemeClr val="bg1"/>
              </a:solidFill>
              <a:latin typeface="Nexa Light" panose="02000000000000000000" pitchFamily="50" charset="0"/>
            </a:endParaRPr>
          </a:p>
          <a:p>
            <a:pPr algn="ctr"/>
            <a:r>
              <a:rPr lang="en-US" sz="1400" dirty="0">
                <a:solidFill>
                  <a:schemeClr val="bg1"/>
                </a:solidFill>
                <a:latin typeface="Nexa Light" panose="02000000000000000000" pitchFamily="50" charset="0"/>
              </a:rPr>
              <a:t>Boost productivity with fewer battery changes</a:t>
            </a:r>
          </a:p>
        </p:txBody>
      </p:sp>
      <p:sp>
        <p:nvSpPr>
          <p:cNvPr id="25" name="Freeform 341"/>
          <p:cNvSpPr>
            <a:spLocks noEditPoints="1"/>
          </p:cNvSpPr>
          <p:nvPr/>
        </p:nvSpPr>
        <p:spPr bwMode="auto">
          <a:xfrm>
            <a:off x="2149471" y="2282429"/>
            <a:ext cx="361667" cy="243735"/>
          </a:xfrm>
          <a:custGeom>
            <a:avLst/>
            <a:gdLst>
              <a:gd name="T0" fmla="*/ 160 w 176"/>
              <a:gd name="T1" fmla="*/ 40 h 120"/>
              <a:gd name="T2" fmla="*/ 64 w 176"/>
              <a:gd name="T3" fmla="*/ 40 h 120"/>
              <a:gd name="T4" fmla="*/ 64 w 176"/>
              <a:gd name="T5" fmla="*/ 4 h 120"/>
              <a:gd name="T6" fmla="*/ 60 w 176"/>
              <a:gd name="T7" fmla="*/ 0 h 120"/>
              <a:gd name="T8" fmla="*/ 57 w 176"/>
              <a:gd name="T9" fmla="*/ 1 h 120"/>
              <a:gd name="T10" fmla="*/ 1 w 176"/>
              <a:gd name="T11" fmla="*/ 57 h 120"/>
              <a:gd name="T12" fmla="*/ 0 w 176"/>
              <a:gd name="T13" fmla="*/ 60 h 120"/>
              <a:gd name="T14" fmla="*/ 1 w 176"/>
              <a:gd name="T15" fmla="*/ 63 h 120"/>
              <a:gd name="T16" fmla="*/ 57 w 176"/>
              <a:gd name="T17" fmla="*/ 119 h 120"/>
              <a:gd name="T18" fmla="*/ 60 w 176"/>
              <a:gd name="T19" fmla="*/ 120 h 120"/>
              <a:gd name="T20" fmla="*/ 64 w 176"/>
              <a:gd name="T21" fmla="*/ 116 h 120"/>
              <a:gd name="T22" fmla="*/ 64 w 176"/>
              <a:gd name="T23" fmla="*/ 80 h 120"/>
              <a:gd name="T24" fmla="*/ 160 w 176"/>
              <a:gd name="T25" fmla="*/ 80 h 120"/>
              <a:gd name="T26" fmla="*/ 176 w 176"/>
              <a:gd name="T27" fmla="*/ 64 h 120"/>
              <a:gd name="T28" fmla="*/ 176 w 176"/>
              <a:gd name="T29" fmla="*/ 56 h 120"/>
              <a:gd name="T30" fmla="*/ 160 w 176"/>
              <a:gd name="T31" fmla="*/ 40 h 120"/>
              <a:gd name="T32" fmla="*/ 168 w 176"/>
              <a:gd name="T33" fmla="*/ 64 h 120"/>
              <a:gd name="T34" fmla="*/ 160 w 176"/>
              <a:gd name="T35" fmla="*/ 72 h 120"/>
              <a:gd name="T36" fmla="*/ 56 w 176"/>
              <a:gd name="T37" fmla="*/ 72 h 120"/>
              <a:gd name="T38" fmla="*/ 56 w 176"/>
              <a:gd name="T39" fmla="*/ 106 h 120"/>
              <a:gd name="T40" fmla="*/ 10 w 176"/>
              <a:gd name="T41" fmla="*/ 60 h 120"/>
              <a:gd name="T42" fmla="*/ 56 w 176"/>
              <a:gd name="T43" fmla="*/ 14 h 120"/>
              <a:gd name="T44" fmla="*/ 56 w 176"/>
              <a:gd name="T45" fmla="*/ 48 h 120"/>
              <a:gd name="T46" fmla="*/ 160 w 176"/>
              <a:gd name="T47" fmla="*/ 48 h 120"/>
              <a:gd name="T48" fmla="*/ 168 w 176"/>
              <a:gd name="T49" fmla="*/ 56 h 120"/>
              <a:gd name="T50" fmla="*/ 168 w 176"/>
              <a:gd name="T51" fmla="*/ 6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6" h="120">
                <a:moveTo>
                  <a:pt x="160" y="40"/>
                </a:moveTo>
                <a:cubicBezTo>
                  <a:pt x="64" y="40"/>
                  <a:pt x="64" y="40"/>
                  <a:pt x="64" y="40"/>
                </a:cubicBezTo>
                <a:cubicBezTo>
                  <a:pt x="64" y="4"/>
                  <a:pt x="64" y="4"/>
                  <a:pt x="64" y="4"/>
                </a:cubicBezTo>
                <a:cubicBezTo>
                  <a:pt x="64" y="2"/>
                  <a:pt x="62" y="0"/>
                  <a:pt x="60" y="0"/>
                </a:cubicBezTo>
                <a:cubicBezTo>
                  <a:pt x="59" y="0"/>
                  <a:pt x="58" y="0"/>
                  <a:pt x="57" y="1"/>
                </a:cubicBezTo>
                <a:cubicBezTo>
                  <a:pt x="1" y="57"/>
                  <a:pt x="1" y="57"/>
                  <a:pt x="1" y="57"/>
                </a:cubicBezTo>
                <a:cubicBezTo>
                  <a:pt x="0" y="58"/>
                  <a:pt x="0" y="59"/>
                  <a:pt x="0" y="60"/>
                </a:cubicBezTo>
                <a:cubicBezTo>
                  <a:pt x="0" y="61"/>
                  <a:pt x="0" y="62"/>
                  <a:pt x="1" y="63"/>
                </a:cubicBezTo>
                <a:cubicBezTo>
                  <a:pt x="57" y="119"/>
                  <a:pt x="57" y="119"/>
                  <a:pt x="57" y="119"/>
                </a:cubicBezTo>
                <a:cubicBezTo>
                  <a:pt x="58" y="120"/>
                  <a:pt x="59" y="120"/>
                  <a:pt x="60" y="120"/>
                </a:cubicBezTo>
                <a:cubicBezTo>
                  <a:pt x="62" y="120"/>
                  <a:pt x="64" y="118"/>
                  <a:pt x="64" y="116"/>
                </a:cubicBezTo>
                <a:cubicBezTo>
                  <a:pt x="64" y="80"/>
                  <a:pt x="64" y="80"/>
                  <a:pt x="64" y="80"/>
                </a:cubicBezTo>
                <a:cubicBezTo>
                  <a:pt x="160" y="80"/>
                  <a:pt x="160" y="80"/>
                  <a:pt x="160" y="80"/>
                </a:cubicBezTo>
                <a:cubicBezTo>
                  <a:pt x="169" y="80"/>
                  <a:pt x="176" y="73"/>
                  <a:pt x="176" y="64"/>
                </a:cubicBezTo>
                <a:cubicBezTo>
                  <a:pt x="176" y="56"/>
                  <a:pt x="176" y="56"/>
                  <a:pt x="176" y="56"/>
                </a:cubicBezTo>
                <a:cubicBezTo>
                  <a:pt x="176" y="47"/>
                  <a:pt x="169" y="40"/>
                  <a:pt x="160" y="40"/>
                </a:cubicBezTo>
                <a:moveTo>
                  <a:pt x="168" y="64"/>
                </a:moveTo>
                <a:cubicBezTo>
                  <a:pt x="168" y="68"/>
                  <a:pt x="164" y="72"/>
                  <a:pt x="160" y="72"/>
                </a:cubicBezTo>
                <a:cubicBezTo>
                  <a:pt x="56" y="72"/>
                  <a:pt x="56" y="72"/>
                  <a:pt x="56" y="72"/>
                </a:cubicBezTo>
                <a:cubicBezTo>
                  <a:pt x="56" y="106"/>
                  <a:pt x="56" y="106"/>
                  <a:pt x="56" y="106"/>
                </a:cubicBezTo>
                <a:cubicBezTo>
                  <a:pt x="10" y="60"/>
                  <a:pt x="10" y="60"/>
                  <a:pt x="10" y="60"/>
                </a:cubicBezTo>
                <a:cubicBezTo>
                  <a:pt x="56" y="14"/>
                  <a:pt x="56" y="14"/>
                  <a:pt x="56" y="14"/>
                </a:cubicBezTo>
                <a:cubicBezTo>
                  <a:pt x="56" y="48"/>
                  <a:pt x="56" y="48"/>
                  <a:pt x="56" y="48"/>
                </a:cubicBezTo>
                <a:cubicBezTo>
                  <a:pt x="160" y="48"/>
                  <a:pt x="160" y="48"/>
                  <a:pt x="160" y="48"/>
                </a:cubicBezTo>
                <a:cubicBezTo>
                  <a:pt x="164" y="48"/>
                  <a:pt x="168" y="52"/>
                  <a:pt x="168" y="56"/>
                </a:cubicBezTo>
                <a:lnTo>
                  <a:pt x="168" y="64"/>
                </a:lnTo>
                <a:close/>
              </a:path>
            </a:pathLst>
          </a:custGeom>
          <a:solidFill>
            <a:schemeClr val="bg2"/>
          </a:solidFill>
          <a:ln>
            <a:solidFill>
              <a:schemeClr val="bg1"/>
            </a:solidFill>
          </a:ln>
        </p:spPr>
        <p:txBody>
          <a:bodyPr vert="horz" wrap="square" lIns="60960" tIns="30480" rIns="60960" bIns="30480" numCol="1" anchor="t" anchorCtr="0" compatLnSpc="1">
            <a:prstTxWarp prst="textNoShape">
              <a:avLst/>
            </a:prstTxWarp>
          </a:bodyPr>
          <a:lstStyle/>
          <a:p>
            <a:endParaRPr lang="uk-UA" sz="1200"/>
          </a:p>
        </p:txBody>
      </p:sp>
      <p:sp>
        <p:nvSpPr>
          <p:cNvPr id="26" name="Freeform 342"/>
          <p:cNvSpPr>
            <a:spLocks noEditPoints="1"/>
          </p:cNvSpPr>
          <p:nvPr/>
        </p:nvSpPr>
        <p:spPr bwMode="auto">
          <a:xfrm>
            <a:off x="1837822" y="2100813"/>
            <a:ext cx="361667" cy="243735"/>
          </a:xfrm>
          <a:custGeom>
            <a:avLst/>
            <a:gdLst>
              <a:gd name="T0" fmla="*/ 175 w 176"/>
              <a:gd name="T1" fmla="*/ 57 h 120"/>
              <a:gd name="T2" fmla="*/ 119 w 176"/>
              <a:gd name="T3" fmla="*/ 1 h 120"/>
              <a:gd name="T4" fmla="*/ 116 w 176"/>
              <a:gd name="T5" fmla="*/ 0 h 120"/>
              <a:gd name="T6" fmla="*/ 112 w 176"/>
              <a:gd name="T7" fmla="*/ 4 h 120"/>
              <a:gd name="T8" fmla="*/ 112 w 176"/>
              <a:gd name="T9" fmla="*/ 40 h 120"/>
              <a:gd name="T10" fmla="*/ 16 w 176"/>
              <a:gd name="T11" fmla="*/ 40 h 120"/>
              <a:gd name="T12" fmla="*/ 0 w 176"/>
              <a:gd name="T13" fmla="*/ 56 h 120"/>
              <a:gd name="T14" fmla="*/ 0 w 176"/>
              <a:gd name="T15" fmla="*/ 64 h 120"/>
              <a:gd name="T16" fmla="*/ 16 w 176"/>
              <a:gd name="T17" fmla="*/ 80 h 120"/>
              <a:gd name="T18" fmla="*/ 112 w 176"/>
              <a:gd name="T19" fmla="*/ 80 h 120"/>
              <a:gd name="T20" fmla="*/ 112 w 176"/>
              <a:gd name="T21" fmla="*/ 116 h 120"/>
              <a:gd name="T22" fmla="*/ 116 w 176"/>
              <a:gd name="T23" fmla="*/ 120 h 120"/>
              <a:gd name="T24" fmla="*/ 119 w 176"/>
              <a:gd name="T25" fmla="*/ 119 h 120"/>
              <a:gd name="T26" fmla="*/ 175 w 176"/>
              <a:gd name="T27" fmla="*/ 63 h 120"/>
              <a:gd name="T28" fmla="*/ 176 w 176"/>
              <a:gd name="T29" fmla="*/ 60 h 120"/>
              <a:gd name="T30" fmla="*/ 175 w 176"/>
              <a:gd name="T31" fmla="*/ 57 h 120"/>
              <a:gd name="T32" fmla="*/ 120 w 176"/>
              <a:gd name="T33" fmla="*/ 106 h 120"/>
              <a:gd name="T34" fmla="*/ 120 w 176"/>
              <a:gd name="T35" fmla="*/ 72 h 120"/>
              <a:gd name="T36" fmla="*/ 16 w 176"/>
              <a:gd name="T37" fmla="*/ 72 h 120"/>
              <a:gd name="T38" fmla="*/ 8 w 176"/>
              <a:gd name="T39" fmla="*/ 64 h 120"/>
              <a:gd name="T40" fmla="*/ 8 w 176"/>
              <a:gd name="T41" fmla="*/ 56 h 120"/>
              <a:gd name="T42" fmla="*/ 16 w 176"/>
              <a:gd name="T43" fmla="*/ 48 h 120"/>
              <a:gd name="T44" fmla="*/ 120 w 176"/>
              <a:gd name="T45" fmla="*/ 48 h 120"/>
              <a:gd name="T46" fmla="*/ 120 w 176"/>
              <a:gd name="T47" fmla="*/ 14 h 120"/>
              <a:gd name="T48" fmla="*/ 166 w 176"/>
              <a:gd name="T49" fmla="*/ 60 h 120"/>
              <a:gd name="T50" fmla="*/ 120 w 176"/>
              <a:gd name="T51" fmla="*/ 10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6" h="120">
                <a:moveTo>
                  <a:pt x="175" y="57"/>
                </a:moveTo>
                <a:cubicBezTo>
                  <a:pt x="119" y="1"/>
                  <a:pt x="119" y="1"/>
                  <a:pt x="119" y="1"/>
                </a:cubicBezTo>
                <a:cubicBezTo>
                  <a:pt x="118" y="0"/>
                  <a:pt x="117" y="0"/>
                  <a:pt x="116" y="0"/>
                </a:cubicBezTo>
                <a:cubicBezTo>
                  <a:pt x="114" y="0"/>
                  <a:pt x="112" y="2"/>
                  <a:pt x="112" y="4"/>
                </a:cubicBezTo>
                <a:cubicBezTo>
                  <a:pt x="112" y="40"/>
                  <a:pt x="112" y="40"/>
                  <a:pt x="112" y="40"/>
                </a:cubicBezTo>
                <a:cubicBezTo>
                  <a:pt x="16" y="40"/>
                  <a:pt x="16" y="40"/>
                  <a:pt x="16" y="40"/>
                </a:cubicBezTo>
                <a:cubicBezTo>
                  <a:pt x="7" y="40"/>
                  <a:pt x="0" y="47"/>
                  <a:pt x="0" y="56"/>
                </a:cubicBezTo>
                <a:cubicBezTo>
                  <a:pt x="0" y="64"/>
                  <a:pt x="0" y="64"/>
                  <a:pt x="0" y="64"/>
                </a:cubicBezTo>
                <a:cubicBezTo>
                  <a:pt x="0" y="73"/>
                  <a:pt x="7" y="80"/>
                  <a:pt x="16" y="80"/>
                </a:cubicBezTo>
                <a:cubicBezTo>
                  <a:pt x="112" y="80"/>
                  <a:pt x="112" y="80"/>
                  <a:pt x="112" y="80"/>
                </a:cubicBezTo>
                <a:cubicBezTo>
                  <a:pt x="112" y="116"/>
                  <a:pt x="112" y="116"/>
                  <a:pt x="112" y="116"/>
                </a:cubicBezTo>
                <a:cubicBezTo>
                  <a:pt x="112" y="118"/>
                  <a:pt x="114" y="120"/>
                  <a:pt x="116" y="120"/>
                </a:cubicBezTo>
                <a:cubicBezTo>
                  <a:pt x="117" y="120"/>
                  <a:pt x="118" y="120"/>
                  <a:pt x="119" y="119"/>
                </a:cubicBezTo>
                <a:cubicBezTo>
                  <a:pt x="175" y="63"/>
                  <a:pt x="175" y="63"/>
                  <a:pt x="175" y="63"/>
                </a:cubicBezTo>
                <a:cubicBezTo>
                  <a:pt x="176" y="62"/>
                  <a:pt x="176" y="61"/>
                  <a:pt x="176" y="60"/>
                </a:cubicBezTo>
                <a:cubicBezTo>
                  <a:pt x="176" y="59"/>
                  <a:pt x="176" y="58"/>
                  <a:pt x="175" y="57"/>
                </a:cubicBezTo>
                <a:moveTo>
                  <a:pt x="120" y="106"/>
                </a:moveTo>
                <a:cubicBezTo>
                  <a:pt x="120" y="72"/>
                  <a:pt x="120" y="72"/>
                  <a:pt x="120" y="72"/>
                </a:cubicBezTo>
                <a:cubicBezTo>
                  <a:pt x="16" y="72"/>
                  <a:pt x="16" y="72"/>
                  <a:pt x="16" y="72"/>
                </a:cubicBezTo>
                <a:cubicBezTo>
                  <a:pt x="12" y="72"/>
                  <a:pt x="8" y="68"/>
                  <a:pt x="8" y="64"/>
                </a:cubicBezTo>
                <a:cubicBezTo>
                  <a:pt x="8" y="56"/>
                  <a:pt x="8" y="56"/>
                  <a:pt x="8" y="56"/>
                </a:cubicBezTo>
                <a:cubicBezTo>
                  <a:pt x="8" y="52"/>
                  <a:pt x="12" y="48"/>
                  <a:pt x="16" y="48"/>
                </a:cubicBezTo>
                <a:cubicBezTo>
                  <a:pt x="120" y="48"/>
                  <a:pt x="120" y="48"/>
                  <a:pt x="120" y="48"/>
                </a:cubicBezTo>
                <a:cubicBezTo>
                  <a:pt x="120" y="14"/>
                  <a:pt x="120" y="14"/>
                  <a:pt x="120" y="14"/>
                </a:cubicBezTo>
                <a:cubicBezTo>
                  <a:pt x="166" y="60"/>
                  <a:pt x="166" y="60"/>
                  <a:pt x="166" y="60"/>
                </a:cubicBezTo>
                <a:lnTo>
                  <a:pt x="120" y="106"/>
                </a:lnTo>
                <a:close/>
              </a:path>
            </a:pathLst>
          </a:custGeom>
          <a:solidFill>
            <a:schemeClr val="bg2"/>
          </a:solidFill>
          <a:ln>
            <a:solidFill>
              <a:schemeClr val="bg1"/>
            </a:solidFill>
          </a:ln>
        </p:spPr>
        <p:txBody>
          <a:bodyPr vert="horz" wrap="square" lIns="60960" tIns="30480" rIns="60960" bIns="30480" numCol="1" anchor="t" anchorCtr="0" compatLnSpc="1">
            <a:prstTxWarp prst="textNoShape">
              <a:avLst/>
            </a:prstTxWarp>
          </a:bodyPr>
          <a:lstStyle/>
          <a:p>
            <a:endParaRPr lang="uk-UA" sz="1200"/>
          </a:p>
        </p:txBody>
      </p:sp>
      <p:sp>
        <p:nvSpPr>
          <p:cNvPr id="29" name="TextBox 28"/>
          <p:cNvSpPr txBox="1"/>
          <p:nvPr/>
        </p:nvSpPr>
        <p:spPr>
          <a:xfrm>
            <a:off x="3991325" y="3518896"/>
            <a:ext cx="4209351" cy="2739211"/>
          </a:xfrm>
          <a:prstGeom prst="rect">
            <a:avLst/>
          </a:prstGeom>
          <a:noFill/>
        </p:spPr>
        <p:txBody>
          <a:bodyPr wrap="square" rtlCol="0">
            <a:spAutoFit/>
          </a:bodyPr>
          <a:lstStyle/>
          <a:p>
            <a:pPr algn="ctr"/>
            <a:r>
              <a:rPr lang="en-US" sz="1400" dirty="0">
                <a:solidFill>
                  <a:schemeClr val="bg1"/>
                </a:solidFill>
                <a:latin typeface="Nexa Light" panose="02000000000000000000" pitchFamily="50" charset="0"/>
              </a:rPr>
              <a:t>Enterprise-wide battery room training</a:t>
            </a:r>
          </a:p>
          <a:p>
            <a:pPr algn="ctr"/>
            <a:endParaRPr lang="en-US" sz="800" dirty="0">
              <a:solidFill>
                <a:schemeClr val="bg1"/>
              </a:solidFill>
              <a:latin typeface="Nexa Light" panose="02000000000000000000" pitchFamily="50" charset="0"/>
            </a:endParaRPr>
          </a:p>
          <a:p>
            <a:pPr algn="ctr"/>
            <a:r>
              <a:rPr lang="en-US" sz="1400" dirty="0">
                <a:solidFill>
                  <a:schemeClr val="bg1"/>
                </a:solidFill>
                <a:latin typeface="Nexa Light" panose="02000000000000000000" pitchFamily="50" charset="0"/>
              </a:rPr>
              <a:t>24/7 learning &amp; support system accessible</a:t>
            </a:r>
          </a:p>
          <a:p>
            <a:pPr algn="ctr"/>
            <a:r>
              <a:rPr lang="en-US" sz="1400" dirty="0">
                <a:solidFill>
                  <a:schemeClr val="bg1"/>
                </a:solidFill>
                <a:latin typeface="Nexa Light" panose="02000000000000000000" pitchFamily="50" charset="0"/>
              </a:rPr>
              <a:t>via the interactive Touch Computer</a:t>
            </a:r>
          </a:p>
          <a:p>
            <a:pPr algn="ctr"/>
            <a:endParaRPr lang="en-US" sz="800" dirty="0">
              <a:solidFill>
                <a:schemeClr val="bg1"/>
              </a:solidFill>
              <a:latin typeface="Nexa Light" panose="02000000000000000000" pitchFamily="50" charset="0"/>
            </a:endParaRPr>
          </a:p>
          <a:p>
            <a:pPr algn="ctr"/>
            <a:r>
              <a:rPr lang="en-US" sz="1400" dirty="0">
                <a:solidFill>
                  <a:schemeClr val="bg1"/>
                </a:solidFill>
                <a:latin typeface="Nexa Light" panose="02000000000000000000" pitchFamily="50" charset="0"/>
              </a:rPr>
              <a:t>Records and schedules all battery maintenance</a:t>
            </a:r>
          </a:p>
          <a:p>
            <a:pPr algn="ctr"/>
            <a:endParaRPr lang="en-US" sz="800" dirty="0">
              <a:solidFill>
                <a:schemeClr val="bg1"/>
              </a:solidFill>
              <a:latin typeface="Nexa Light" panose="02000000000000000000" pitchFamily="50" charset="0"/>
            </a:endParaRPr>
          </a:p>
          <a:p>
            <a:pPr algn="ctr"/>
            <a:r>
              <a:rPr lang="en-US" sz="1400" dirty="0">
                <a:solidFill>
                  <a:schemeClr val="bg1"/>
                </a:solidFill>
                <a:latin typeface="Nexa Light" panose="02000000000000000000" pitchFamily="50" charset="0"/>
              </a:rPr>
              <a:t>Battery Location for efficient PM’s</a:t>
            </a:r>
          </a:p>
          <a:p>
            <a:pPr algn="ctr"/>
            <a:endParaRPr lang="en-US" sz="800" dirty="0">
              <a:solidFill>
                <a:schemeClr val="bg1"/>
              </a:solidFill>
              <a:latin typeface="Nexa Light" panose="02000000000000000000" pitchFamily="50" charset="0"/>
            </a:endParaRPr>
          </a:p>
          <a:p>
            <a:pPr algn="ctr"/>
            <a:r>
              <a:rPr lang="en-US" sz="1400" dirty="0">
                <a:solidFill>
                  <a:schemeClr val="bg1"/>
                </a:solidFill>
                <a:latin typeface="Nexa Light" panose="02000000000000000000" pitchFamily="50" charset="0"/>
              </a:rPr>
              <a:t>Battery run time collection</a:t>
            </a:r>
          </a:p>
          <a:p>
            <a:pPr algn="ctr"/>
            <a:endParaRPr lang="en-US" sz="1400" dirty="0">
              <a:solidFill>
                <a:schemeClr val="bg1"/>
              </a:solidFill>
              <a:latin typeface="Nexa Light" panose="02000000000000000000" pitchFamily="50" charset="0"/>
            </a:endParaRPr>
          </a:p>
          <a:p>
            <a:pPr algn="ctr"/>
            <a:endParaRPr lang="uk-UA" sz="1400" dirty="0">
              <a:solidFill>
                <a:schemeClr val="bg1"/>
              </a:solidFill>
            </a:endParaRPr>
          </a:p>
          <a:p>
            <a:pPr algn="ctr"/>
            <a:endParaRPr lang="en-US" sz="1400" dirty="0">
              <a:solidFill>
                <a:schemeClr val="bg1"/>
              </a:solidFill>
              <a:latin typeface="Nexa Light" panose="02000000000000000000" pitchFamily="50" charset="0"/>
            </a:endParaRPr>
          </a:p>
        </p:txBody>
      </p:sp>
      <p:sp>
        <p:nvSpPr>
          <p:cNvPr id="33" name="TextBox 32"/>
          <p:cNvSpPr txBox="1"/>
          <p:nvPr/>
        </p:nvSpPr>
        <p:spPr>
          <a:xfrm>
            <a:off x="8423562" y="3800473"/>
            <a:ext cx="3397140" cy="297454"/>
          </a:xfrm>
          <a:prstGeom prst="rect">
            <a:avLst/>
          </a:prstGeom>
          <a:noFill/>
        </p:spPr>
        <p:txBody>
          <a:bodyPr wrap="square" rtlCol="0">
            <a:spAutoFit/>
          </a:bodyPr>
          <a:lstStyle/>
          <a:p>
            <a:pPr algn="ctr"/>
            <a:endParaRPr lang="en-US" sz="1333" dirty="0">
              <a:solidFill>
                <a:schemeClr val="bg1"/>
              </a:solidFill>
              <a:latin typeface="Nexa Light" panose="02000000000000000000" pitchFamily="50" charset="0"/>
            </a:endParaRPr>
          </a:p>
        </p:txBody>
      </p:sp>
      <p:pic>
        <p:nvPicPr>
          <p:cNvPr id="35" name="Graphic 3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5650" y="2236021"/>
            <a:ext cx="520700" cy="336550"/>
          </a:xfrm>
          <a:prstGeom prst="rect">
            <a:avLst/>
          </a:prstGeom>
        </p:spPr>
      </p:pic>
      <p:cxnSp>
        <p:nvCxnSpPr>
          <p:cNvPr id="19" name="Straight Connector 18"/>
          <p:cNvCxnSpPr/>
          <p:nvPr/>
        </p:nvCxnSpPr>
        <p:spPr>
          <a:xfrm>
            <a:off x="469900" y="457200"/>
            <a:ext cx="0" cy="685800"/>
          </a:xfrm>
          <a:prstGeom prst="line">
            <a:avLst/>
          </a:prstGeom>
          <a:ln w="381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469900" y="6172200"/>
            <a:ext cx="0" cy="406400"/>
          </a:xfrm>
          <a:prstGeom prst="line">
            <a:avLst/>
          </a:prstGeom>
          <a:ln w="381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9C1AF1E9-B134-5CB3-0B03-AA550BBE54C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58800" y="6172200"/>
            <a:ext cx="406400" cy="406400"/>
          </a:xfrm>
          <a:prstGeom prst="rect">
            <a:avLst/>
          </a:prstGeom>
        </p:spPr>
      </p:pic>
      <p:pic>
        <p:nvPicPr>
          <p:cNvPr id="7" name="Picture 6" descr="Icon&#10;&#10;Description automatically generated with medium confidence">
            <a:extLst>
              <a:ext uri="{FF2B5EF4-FFF2-40B4-BE49-F238E27FC236}">
                <a16:creationId xmlns:a16="http://schemas.microsoft.com/office/drawing/2014/main" id="{F46907F2-5502-F49F-5461-ED8F2E898A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0051" y="2067232"/>
            <a:ext cx="674127" cy="674127"/>
          </a:xfrm>
          <a:prstGeom prst="rect">
            <a:avLst/>
          </a:prstGeom>
        </p:spPr>
      </p:pic>
      <p:sp>
        <p:nvSpPr>
          <p:cNvPr id="8" name="TextBox 7">
            <a:extLst>
              <a:ext uri="{FF2B5EF4-FFF2-40B4-BE49-F238E27FC236}">
                <a16:creationId xmlns:a16="http://schemas.microsoft.com/office/drawing/2014/main" id="{B8D747AF-5313-E452-D419-F2374CEED442}"/>
              </a:ext>
            </a:extLst>
          </p:cNvPr>
          <p:cNvSpPr txBox="1"/>
          <p:nvPr/>
        </p:nvSpPr>
        <p:spPr>
          <a:xfrm>
            <a:off x="8268020" y="3518896"/>
            <a:ext cx="3700132" cy="1538883"/>
          </a:xfrm>
          <a:prstGeom prst="rect">
            <a:avLst/>
          </a:prstGeom>
          <a:noFill/>
        </p:spPr>
        <p:txBody>
          <a:bodyPr wrap="square">
            <a:spAutoFit/>
          </a:bodyPr>
          <a:lstStyle/>
          <a:p>
            <a:pPr algn="ctr"/>
            <a:r>
              <a:rPr lang="en-US" sz="1400" dirty="0">
                <a:solidFill>
                  <a:schemeClr val="bg1"/>
                </a:solidFill>
                <a:latin typeface="Nexa Light" panose="02000000000000000000" pitchFamily="50" charset="0"/>
              </a:rPr>
              <a:t>Ensures battery equalization </a:t>
            </a:r>
          </a:p>
          <a:p>
            <a:pPr algn="ctr"/>
            <a:r>
              <a:rPr lang="en-US" sz="1400" dirty="0">
                <a:solidFill>
                  <a:schemeClr val="bg1"/>
                </a:solidFill>
                <a:latin typeface="Nexa Light" panose="02000000000000000000" pitchFamily="50" charset="0"/>
              </a:rPr>
              <a:t>and records it</a:t>
            </a:r>
          </a:p>
          <a:p>
            <a:pPr algn="ctr"/>
            <a:endParaRPr lang="en-US" sz="800" dirty="0">
              <a:solidFill>
                <a:schemeClr val="bg1"/>
              </a:solidFill>
              <a:latin typeface="Nexa Light" panose="02000000000000000000" pitchFamily="50" charset="0"/>
            </a:endParaRPr>
          </a:p>
          <a:p>
            <a:pPr algn="ctr"/>
            <a:r>
              <a:rPr lang="en-US" sz="1400" dirty="0">
                <a:solidFill>
                  <a:schemeClr val="bg1"/>
                </a:solidFill>
                <a:latin typeface="Nexa Light" panose="02000000000000000000" pitchFamily="50" charset="0"/>
              </a:rPr>
              <a:t>Tracks all battery service history</a:t>
            </a:r>
          </a:p>
          <a:p>
            <a:pPr algn="ctr"/>
            <a:endParaRPr lang="en-US" sz="800" dirty="0">
              <a:solidFill>
                <a:schemeClr val="bg1"/>
              </a:solidFill>
              <a:latin typeface="Nexa Light" panose="02000000000000000000" pitchFamily="50" charset="0"/>
            </a:endParaRPr>
          </a:p>
          <a:p>
            <a:pPr algn="ctr"/>
            <a:r>
              <a:rPr lang="en-US" sz="1400" dirty="0">
                <a:solidFill>
                  <a:schemeClr val="bg1"/>
                </a:solidFill>
                <a:latin typeface="Nexa Light" panose="02000000000000000000" pitchFamily="50" charset="0"/>
              </a:rPr>
              <a:t>Builds accurate asset list</a:t>
            </a:r>
          </a:p>
          <a:p>
            <a:pPr algn="ctr"/>
            <a:endParaRPr lang="en-US" sz="800" dirty="0">
              <a:solidFill>
                <a:schemeClr val="bg1"/>
              </a:solidFill>
              <a:latin typeface="Nexa Light" panose="02000000000000000000" pitchFamily="50" charset="0"/>
            </a:endParaRPr>
          </a:p>
          <a:p>
            <a:pPr algn="ctr"/>
            <a:r>
              <a:rPr lang="en-US" sz="1400" dirty="0">
                <a:solidFill>
                  <a:schemeClr val="bg1"/>
                </a:solidFill>
                <a:latin typeface="Nexa Light" panose="02000000000000000000" pitchFamily="50" charset="0"/>
              </a:rPr>
              <a:t>Truck hour meter collection</a:t>
            </a:r>
          </a:p>
        </p:txBody>
      </p:sp>
      <p:cxnSp>
        <p:nvCxnSpPr>
          <p:cNvPr id="10" name="Straight Connector 9">
            <a:extLst>
              <a:ext uri="{FF2B5EF4-FFF2-40B4-BE49-F238E27FC236}">
                <a16:creationId xmlns:a16="http://schemas.microsoft.com/office/drawing/2014/main" id="{02DA4303-B36F-9EE1-9429-7C8D3EC7F3D8}"/>
              </a:ext>
            </a:extLst>
          </p:cNvPr>
          <p:cNvCxnSpPr>
            <a:cxnSpLocks/>
          </p:cNvCxnSpPr>
          <p:nvPr/>
        </p:nvCxnSpPr>
        <p:spPr>
          <a:xfrm flipV="1">
            <a:off x="4321466" y="4408693"/>
            <a:ext cx="1074553" cy="78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C75D5E6-DC55-EACE-9E5B-C06CC7861871}"/>
              </a:ext>
            </a:extLst>
          </p:cNvPr>
          <p:cNvCxnSpPr>
            <a:cxnSpLocks/>
          </p:cNvCxnSpPr>
          <p:nvPr/>
        </p:nvCxnSpPr>
        <p:spPr>
          <a:xfrm flipH="1">
            <a:off x="4058669" y="2706257"/>
            <a:ext cx="7997" cy="2365066"/>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EF007E6E-7605-FB2A-9ED7-51E318038CCF}"/>
              </a:ext>
            </a:extLst>
          </p:cNvPr>
          <p:cNvCxnSpPr>
            <a:cxnSpLocks/>
          </p:cNvCxnSpPr>
          <p:nvPr/>
        </p:nvCxnSpPr>
        <p:spPr>
          <a:xfrm flipH="1">
            <a:off x="8125335" y="2706257"/>
            <a:ext cx="7997" cy="2365066"/>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2C16C20C-1297-5F24-220D-3C077A0F0E49}"/>
              </a:ext>
            </a:extLst>
          </p:cNvPr>
          <p:cNvSpPr txBox="1"/>
          <p:nvPr/>
        </p:nvSpPr>
        <p:spPr>
          <a:xfrm>
            <a:off x="1017661" y="2727815"/>
            <a:ext cx="2325919" cy="646331"/>
          </a:xfrm>
          <a:prstGeom prst="rect">
            <a:avLst/>
          </a:prstGeom>
          <a:noFill/>
        </p:spPr>
        <p:txBody>
          <a:bodyPr wrap="square" rtlCol="0">
            <a:spAutoFit/>
          </a:bodyPr>
          <a:lstStyle/>
          <a:p>
            <a:pPr algn="ctr"/>
            <a:r>
              <a:rPr lang="en-US" b="1" dirty="0">
                <a:solidFill>
                  <a:schemeClr val="bg1"/>
                </a:solidFill>
                <a:latin typeface="Nexa Heavy" panose="02000000000000000000" pitchFamily="50" charset="0"/>
              </a:rPr>
              <a:t>OPERATIONAL </a:t>
            </a:r>
          </a:p>
          <a:p>
            <a:pPr algn="ctr"/>
            <a:r>
              <a:rPr lang="en-US" b="1" dirty="0">
                <a:solidFill>
                  <a:schemeClr val="bg1"/>
                </a:solidFill>
                <a:latin typeface="Nexa Heavy" panose="02000000000000000000" pitchFamily="50" charset="0"/>
              </a:rPr>
              <a:t>BENEFITS</a:t>
            </a:r>
          </a:p>
        </p:txBody>
      </p:sp>
      <p:sp>
        <p:nvSpPr>
          <p:cNvPr id="4" name="TextBox 3">
            <a:extLst>
              <a:ext uri="{FF2B5EF4-FFF2-40B4-BE49-F238E27FC236}">
                <a16:creationId xmlns:a16="http://schemas.microsoft.com/office/drawing/2014/main" id="{8A5C736B-6546-5818-1F40-5FC928AA8AC3}"/>
              </a:ext>
            </a:extLst>
          </p:cNvPr>
          <p:cNvSpPr txBox="1"/>
          <p:nvPr/>
        </p:nvSpPr>
        <p:spPr>
          <a:xfrm>
            <a:off x="4630567" y="2722568"/>
            <a:ext cx="2930867" cy="646331"/>
          </a:xfrm>
          <a:prstGeom prst="rect">
            <a:avLst/>
          </a:prstGeom>
          <a:noFill/>
        </p:spPr>
        <p:txBody>
          <a:bodyPr wrap="square" rtlCol="0">
            <a:spAutoFit/>
          </a:bodyPr>
          <a:lstStyle/>
          <a:p>
            <a:pPr algn="ctr"/>
            <a:r>
              <a:rPr lang="en-US" b="1" dirty="0">
                <a:solidFill>
                  <a:schemeClr val="bg1"/>
                </a:solidFill>
                <a:latin typeface="Nexa Heavy" panose="02000000000000000000" pitchFamily="50" charset="0"/>
              </a:rPr>
              <a:t>EQUIPMENT AND FACILITY BENEFITS</a:t>
            </a:r>
            <a:endParaRPr lang="uk-UA" b="1" dirty="0">
              <a:solidFill>
                <a:schemeClr val="bg1"/>
              </a:solidFill>
              <a:latin typeface="+mj-lt"/>
            </a:endParaRPr>
          </a:p>
        </p:txBody>
      </p:sp>
      <p:sp>
        <p:nvSpPr>
          <p:cNvPr id="5" name="TextBox 4">
            <a:extLst>
              <a:ext uri="{FF2B5EF4-FFF2-40B4-BE49-F238E27FC236}">
                <a16:creationId xmlns:a16="http://schemas.microsoft.com/office/drawing/2014/main" id="{8B628544-3252-2E3E-B9EA-8564AF7295A9}"/>
              </a:ext>
            </a:extLst>
          </p:cNvPr>
          <p:cNvSpPr txBox="1"/>
          <p:nvPr/>
        </p:nvSpPr>
        <p:spPr>
          <a:xfrm>
            <a:off x="8584830" y="2722567"/>
            <a:ext cx="2864571" cy="646331"/>
          </a:xfrm>
          <a:prstGeom prst="rect">
            <a:avLst/>
          </a:prstGeom>
          <a:noFill/>
        </p:spPr>
        <p:txBody>
          <a:bodyPr wrap="square" rtlCol="0">
            <a:spAutoFit/>
          </a:bodyPr>
          <a:lstStyle/>
          <a:p>
            <a:pPr algn="ctr"/>
            <a:r>
              <a:rPr lang="en-US" b="1" dirty="0">
                <a:solidFill>
                  <a:schemeClr val="bg1"/>
                </a:solidFill>
                <a:latin typeface="Nexa Heavy" panose="02000000000000000000" pitchFamily="50" charset="0"/>
              </a:rPr>
              <a:t>WARRANTY PROTECTION</a:t>
            </a:r>
          </a:p>
        </p:txBody>
      </p:sp>
    </p:spTree>
    <p:extLst>
      <p:ext uri="{BB962C8B-B14F-4D97-AF65-F5344CB8AC3E}">
        <p14:creationId xmlns:p14="http://schemas.microsoft.com/office/powerpoint/2010/main" val="3687957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a:cxnSpLocks/>
          </p:cNvCxnSpPr>
          <p:nvPr/>
        </p:nvCxnSpPr>
        <p:spPr>
          <a:xfrm>
            <a:off x="469900" y="6172200"/>
            <a:ext cx="0" cy="4064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3" name="Picture 22" descr="A close up of a sign&#10;&#10;Description generated with high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00" y="6172200"/>
            <a:ext cx="406400" cy="406400"/>
          </a:xfrm>
          <a:prstGeom prst="rect">
            <a:avLst/>
          </a:prstGeom>
        </p:spPr>
      </p:pic>
      <p:cxnSp>
        <p:nvCxnSpPr>
          <p:cNvPr id="12" name="Straight Connector 11">
            <a:extLst>
              <a:ext uri="{FF2B5EF4-FFF2-40B4-BE49-F238E27FC236}">
                <a16:creationId xmlns:a16="http://schemas.microsoft.com/office/drawing/2014/main" id="{8B411575-F031-BB6C-1D1F-2198D63CE336}"/>
              </a:ext>
            </a:extLst>
          </p:cNvPr>
          <p:cNvCxnSpPr/>
          <p:nvPr/>
        </p:nvCxnSpPr>
        <p:spPr>
          <a:xfrm>
            <a:off x="469900" y="457200"/>
            <a:ext cx="0" cy="6858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4">
            <a:extLst>
              <a:ext uri="{FF2B5EF4-FFF2-40B4-BE49-F238E27FC236}">
                <a16:creationId xmlns:a16="http://schemas.microsoft.com/office/drawing/2014/main" id="{01D57056-86B9-F770-8D9C-6E1C5A210301}"/>
              </a:ext>
            </a:extLst>
          </p:cNvPr>
          <p:cNvSpPr txBox="1">
            <a:spLocks/>
          </p:cNvSpPr>
          <p:nvPr/>
        </p:nvSpPr>
        <p:spPr>
          <a:xfrm>
            <a:off x="584201" y="482600"/>
            <a:ext cx="11137900" cy="73103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2800" b="0" dirty="0">
                <a:solidFill>
                  <a:srgbClr val="474747"/>
                </a:solidFill>
                <a:latin typeface="Nexa Heavy" panose="02000000000000000000" pitchFamily="50" charset="0"/>
              </a:rPr>
              <a:t>BENEFITS OF</a:t>
            </a:r>
            <a:r>
              <a:rPr lang="en-US" sz="2800" b="0" dirty="0">
                <a:latin typeface="Nexa Heavy" panose="02000000000000000000" pitchFamily="50" charset="0"/>
              </a:rPr>
              <a:t> </a:t>
            </a:r>
            <a:r>
              <a:rPr lang="en-US" sz="2800" b="0" dirty="0">
                <a:solidFill>
                  <a:srgbClr val="0090D2"/>
                </a:solidFill>
                <a:latin typeface="Nexa Heavy" panose="02000000000000000000" pitchFamily="50" charset="0"/>
              </a:rPr>
              <a:t>BATTERY MANAGER</a:t>
            </a:r>
          </a:p>
          <a:p>
            <a:r>
              <a:rPr lang="en-US" sz="1800" b="0" dirty="0">
                <a:solidFill>
                  <a:srgbClr val="474747"/>
                </a:solidFill>
                <a:latin typeface="Nexa Light" panose="02000000000000000000" pitchFamily="50" charset="0"/>
              </a:rPr>
              <a:t>OPERATIONAL BENEFITS</a:t>
            </a:r>
          </a:p>
        </p:txBody>
      </p:sp>
      <p:sp>
        <p:nvSpPr>
          <p:cNvPr id="2" name="Rectangle 3">
            <a:extLst>
              <a:ext uri="{FF2B5EF4-FFF2-40B4-BE49-F238E27FC236}">
                <a16:creationId xmlns:a16="http://schemas.microsoft.com/office/drawing/2014/main" id="{1C5E04EC-C4B8-79A1-3CF5-C32B07DE782A}"/>
              </a:ext>
            </a:extLst>
          </p:cNvPr>
          <p:cNvSpPr txBox="1">
            <a:spLocks noChangeArrowheads="1"/>
          </p:cNvSpPr>
          <p:nvPr/>
        </p:nvSpPr>
        <p:spPr bwMode="auto">
          <a:xfrm>
            <a:off x="469901" y="1617696"/>
            <a:ext cx="7021146" cy="366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Increased lift truck run time – Deploys high performance batteries</a:t>
            </a:r>
          </a:p>
          <a:p>
            <a:pPr eaLnBrk="1" hangingPunct="1">
              <a:buFont typeface="Arial" panose="020B0604020202020204" pitchFamily="34" charset="0"/>
              <a:buChar char="•"/>
            </a:pPr>
            <a:endParaRPr lang="en-US" altLang="en-US" sz="1100" kern="0" dirty="0">
              <a:solidFill>
                <a:srgbClr val="474747"/>
              </a:solidFill>
              <a:latin typeface="Nexa Light" panose="02000000000000000000" pitchFamily="50" charset="0"/>
            </a:endParaRPr>
          </a:p>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Subpar batteries can be skipped or reserved for maintenance or scrap</a:t>
            </a:r>
          </a:p>
          <a:p>
            <a:pPr eaLnBrk="1" hangingPunct="1">
              <a:buFont typeface="Arial" panose="020B0604020202020204" pitchFamily="34" charset="0"/>
              <a:buChar char="•"/>
            </a:pPr>
            <a:endParaRPr lang="en-US" altLang="en-US" sz="1100" kern="0" dirty="0">
              <a:solidFill>
                <a:srgbClr val="474747"/>
              </a:solidFill>
              <a:latin typeface="Nexa Light" panose="02000000000000000000" pitchFamily="50" charset="0"/>
            </a:endParaRPr>
          </a:p>
          <a:p>
            <a:pPr eaLnBrk="1" hangingPunct="1"/>
            <a:r>
              <a:rPr lang="en-US" altLang="en-US" sz="1600" kern="0" dirty="0">
                <a:solidFill>
                  <a:srgbClr val="474747"/>
                </a:solidFill>
                <a:latin typeface="Nexa Light" panose="02000000000000000000" pitchFamily="50" charset="0"/>
              </a:rPr>
              <a:t>Less frequent battery changes equals increased productivity  Move more pallets and material</a:t>
            </a:r>
          </a:p>
          <a:p>
            <a:pPr eaLnBrk="1" hangingPunct="1">
              <a:buFont typeface="Arial" panose="020B0604020202020204" pitchFamily="34" charset="0"/>
              <a:buChar char="•"/>
            </a:pPr>
            <a:endParaRPr lang="en-US" altLang="en-US" sz="1100" kern="0" dirty="0">
              <a:solidFill>
                <a:srgbClr val="474747"/>
              </a:solidFill>
              <a:latin typeface="Nexa Light" panose="02000000000000000000" pitchFamily="50" charset="0"/>
            </a:endParaRPr>
          </a:p>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Identifies problem batteries or batteries that need to be scrapped or repaired</a:t>
            </a:r>
          </a:p>
          <a:p>
            <a:pPr eaLnBrk="1" hangingPunct="1">
              <a:buFont typeface="Arial" panose="020B0604020202020204" pitchFamily="34" charset="0"/>
              <a:buChar char="•"/>
            </a:pPr>
            <a:endParaRPr lang="en-US" altLang="en-US" sz="1600" kern="0" dirty="0">
              <a:solidFill>
                <a:srgbClr val="474747"/>
              </a:solidFill>
              <a:latin typeface="Nexa Light" panose="02000000000000000000" pitchFamily="50" charset="0"/>
            </a:endParaRPr>
          </a:p>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Ability to identify in house repairs or repairs by battery vendor</a:t>
            </a:r>
          </a:p>
          <a:p>
            <a:pPr eaLnBrk="1" hangingPunct="1">
              <a:buFont typeface="Arial" panose="020B0604020202020204" pitchFamily="34" charset="0"/>
              <a:buChar char="•"/>
            </a:pPr>
            <a:endParaRPr lang="en-US" altLang="en-US" sz="1600" kern="0" dirty="0">
              <a:solidFill>
                <a:srgbClr val="474747"/>
              </a:solidFill>
              <a:latin typeface="Nexa Light" panose="02000000000000000000" pitchFamily="50" charset="0"/>
            </a:endParaRPr>
          </a:p>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Keeps the lift trucks on the DC floor and out of the battery room </a:t>
            </a:r>
            <a:endParaRPr lang="en-US" altLang="en-US" sz="1100" kern="0" dirty="0">
              <a:solidFill>
                <a:srgbClr val="474747"/>
              </a:solidFill>
              <a:latin typeface="Nexa Light" panose="02000000000000000000" pitchFamily="50" charset="0"/>
            </a:endParaRPr>
          </a:p>
        </p:txBody>
      </p:sp>
      <p:pic>
        <p:nvPicPr>
          <p:cNvPr id="4" name="Picture 3">
            <a:extLst>
              <a:ext uri="{FF2B5EF4-FFF2-40B4-BE49-F238E27FC236}">
                <a16:creationId xmlns:a16="http://schemas.microsoft.com/office/drawing/2014/main" id="{1D6B6501-16C1-16C2-77FB-E3830BF8C11C}"/>
              </a:ext>
            </a:extLst>
          </p:cNvPr>
          <p:cNvPicPr>
            <a:picLocks noChangeAspect="1"/>
          </p:cNvPicPr>
          <p:nvPr/>
        </p:nvPicPr>
        <p:blipFill>
          <a:blip r:embed="rId3"/>
          <a:stretch>
            <a:fillRect/>
          </a:stretch>
        </p:blipFill>
        <p:spPr>
          <a:xfrm>
            <a:off x="7403122" y="1688330"/>
            <a:ext cx="4315637" cy="2874878"/>
          </a:xfrm>
          <a:prstGeom prst="rect">
            <a:avLst/>
          </a:prstGeom>
          <a:ln w="12700">
            <a:solidFill>
              <a:srgbClr val="0090D2"/>
            </a:solidFill>
          </a:ln>
        </p:spPr>
      </p:pic>
    </p:spTree>
    <p:extLst>
      <p:ext uri="{BB962C8B-B14F-4D97-AF65-F5344CB8AC3E}">
        <p14:creationId xmlns:p14="http://schemas.microsoft.com/office/powerpoint/2010/main" val="1094900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a:cxnSpLocks/>
          </p:cNvCxnSpPr>
          <p:nvPr/>
        </p:nvCxnSpPr>
        <p:spPr>
          <a:xfrm>
            <a:off x="469900" y="6172200"/>
            <a:ext cx="0" cy="4064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3" name="Picture 22" descr="A close up of a sign&#10;&#10;Description generated with high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00" y="6172200"/>
            <a:ext cx="406400" cy="406400"/>
          </a:xfrm>
          <a:prstGeom prst="rect">
            <a:avLst/>
          </a:prstGeom>
        </p:spPr>
      </p:pic>
      <p:sp>
        <p:nvSpPr>
          <p:cNvPr id="5" name="Rectangle 3">
            <a:extLst>
              <a:ext uri="{FF2B5EF4-FFF2-40B4-BE49-F238E27FC236}">
                <a16:creationId xmlns:a16="http://schemas.microsoft.com/office/drawing/2014/main" id="{EF28E246-B85B-9834-C427-1B1B47D3E812}"/>
              </a:ext>
            </a:extLst>
          </p:cNvPr>
          <p:cNvSpPr txBox="1">
            <a:spLocks noChangeArrowheads="1"/>
          </p:cNvSpPr>
          <p:nvPr/>
        </p:nvSpPr>
        <p:spPr bwMode="auto">
          <a:xfrm>
            <a:off x="469901" y="1617696"/>
            <a:ext cx="6854092" cy="409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Enterprise-wide learning management platform. Every employee in every DC will receive the same exact training and continuing education</a:t>
            </a:r>
          </a:p>
          <a:p>
            <a:pPr eaLnBrk="1" hangingPunct="1">
              <a:buFont typeface="Arial" panose="020B0604020202020204" pitchFamily="34" charset="0"/>
              <a:buChar char="•"/>
            </a:pPr>
            <a:endParaRPr lang="en-US" altLang="en-US" sz="1100" kern="0" dirty="0">
              <a:solidFill>
                <a:srgbClr val="474747"/>
              </a:solidFill>
              <a:latin typeface="Nexa Light" panose="02000000000000000000" pitchFamily="50" charset="0"/>
            </a:endParaRPr>
          </a:p>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Similar to WAZE or Google Maps, Battery Manager gives users prompts instructing what to do with battery assets.  If they don’t follow the prompts, it will remind them the next time they touch that asset</a:t>
            </a:r>
          </a:p>
          <a:p>
            <a:pPr eaLnBrk="1" hangingPunct="1">
              <a:buFont typeface="Arial" panose="020B0604020202020204" pitchFamily="34" charset="0"/>
              <a:buChar char="•"/>
            </a:pPr>
            <a:endParaRPr lang="en-US" altLang="en-US" sz="1100" kern="0" dirty="0">
              <a:solidFill>
                <a:srgbClr val="474747"/>
              </a:solidFill>
              <a:latin typeface="Nexa Light" panose="02000000000000000000" pitchFamily="50" charset="0"/>
            </a:endParaRPr>
          </a:p>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Interactive Touch Computer tells operators how to collect run times, when to water, wash, PM, equalize, and tracks battery location in real time </a:t>
            </a:r>
          </a:p>
          <a:p>
            <a:pPr eaLnBrk="1" hangingPunct="1">
              <a:buFont typeface="Arial" panose="020B0604020202020204" pitchFamily="34" charset="0"/>
              <a:buChar char="•"/>
            </a:pPr>
            <a:endParaRPr lang="en-US" altLang="en-US" sz="1600" kern="0" dirty="0">
              <a:solidFill>
                <a:srgbClr val="474747"/>
              </a:solidFill>
              <a:latin typeface="Nexa Light" panose="02000000000000000000" pitchFamily="50" charset="0"/>
            </a:endParaRPr>
          </a:p>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Real time live battery location details</a:t>
            </a:r>
          </a:p>
          <a:p>
            <a:pPr eaLnBrk="1" hangingPunct="1">
              <a:buFont typeface="Arial" panose="020B0604020202020204" pitchFamily="34" charset="0"/>
              <a:buChar char="•"/>
            </a:pPr>
            <a:endParaRPr lang="en-US" altLang="en-US" sz="1100" kern="0" dirty="0">
              <a:solidFill>
                <a:srgbClr val="474747"/>
              </a:solidFill>
              <a:latin typeface="Nexa Light" panose="02000000000000000000" pitchFamily="50" charset="0"/>
            </a:endParaRPr>
          </a:p>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All maintenance is scheduled by cycles or days and is tracked from cradle to grave</a:t>
            </a:r>
          </a:p>
          <a:p>
            <a:pPr eaLnBrk="1" hangingPunct="1">
              <a:buFont typeface="Arial" panose="020B0604020202020204" pitchFamily="34" charset="0"/>
              <a:buChar char="•"/>
            </a:pPr>
            <a:endParaRPr lang="en-US" altLang="en-US" sz="1100" kern="0" dirty="0">
              <a:solidFill>
                <a:srgbClr val="474747"/>
              </a:solidFill>
              <a:latin typeface="Nexa Light" panose="02000000000000000000" pitchFamily="50" charset="0"/>
            </a:endParaRPr>
          </a:p>
          <a:p>
            <a:pPr marL="0" indent="0" eaLnBrk="1" hangingPunct="1">
              <a:buNone/>
            </a:pPr>
            <a:endParaRPr lang="en-US" altLang="en-US" sz="1600" kern="0" dirty="0">
              <a:solidFill>
                <a:srgbClr val="474747"/>
              </a:solidFill>
            </a:endParaRPr>
          </a:p>
        </p:txBody>
      </p:sp>
      <p:cxnSp>
        <p:nvCxnSpPr>
          <p:cNvPr id="12" name="Straight Connector 11">
            <a:extLst>
              <a:ext uri="{FF2B5EF4-FFF2-40B4-BE49-F238E27FC236}">
                <a16:creationId xmlns:a16="http://schemas.microsoft.com/office/drawing/2014/main" id="{8B411575-F031-BB6C-1D1F-2198D63CE336}"/>
              </a:ext>
            </a:extLst>
          </p:cNvPr>
          <p:cNvCxnSpPr/>
          <p:nvPr/>
        </p:nvCxnSpPr>
        <p:spPr>
          <a:xfrm>
            <a:off x="469900" y="457200"/>
            <a:ext cx="0" cy="6858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itle 4">
            <a:extLst>
              <a:ext uri="{FF2B5EF4-FFF2-40B4-BE49-F238E27FC236}">
                <a16:creationId xmlns:a16="http://schemas.microsoft.com/office/drawing/2014/main" id="{645BA4B1-C2AD-55A2-4B2E-2AF03F8777D3}"/>
              </a:ext>
            </a:extLst>
          </p:cNvPr>
          <p:cNvSpPr txBox="1">
            <a:spLocks/>
          </p:cNvSpPr>
          <p:nvPr/>
        </p:nvSpPr>
        <p:spPr>
          <a:xfrm>
            <a:off x="584201" y="482600"/>
            <a:ext cx="11137900" cy="73103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2800" b="0" dirty="0">
                <a:solidFill>
                  <a:srgbClr val="474747"/>
                </a:solidFill>
                <a:latin typeface="Nexa Heavy" panose="02000000000000000000" pitchFamily="50" charset="0"/>
              </a:rPr>
              <a:t>BENEFITS OF</a:t>
            </a:r>
            <a:r>
              <a:rPr lang="en-US" sz="2800" b="0" dirty="0">
                <a:latin typeface="Nexa Heavy" panose="02000000000000000000" pitchFamily="50" charset="0"/>
              </a:rPr>
              <a:t> </a:t>
            </a:r>
            <a:r>
              <a:rPr lang="en-US" sz="2800" b="0" dirty="0">
                <a:solidFill>
                  <a:srgbClr val="0090D2"/>
                </a:solidFill>
                <a:latin typeface="Nexa Heavy" panose="02000000000000000000" pitchFamily="50" charset="0"/>
              </a:rPr>
              <a:t>BATTERY MANAGER</a:t>
            </a:r>
          </a:p>
          <a:p>
            <a:r>
              <a:rPr lang="en-US" sz="1800" b="0" dirty="0">
                <a:solidFill>
                  <a:srgbClr val="474747"/>
                </a:solidFill>
                <a:latin typeface="Nexa Light" panose="02000000000000000000" pitchFamily="50" charset="0"/>
              </a:rPr>
              <a:t>EQUIPMENT AND FACILITIES</a:t>
            </a:r>
          </a:p>
        </p:txBody>
      </p:sp>
      <p:pic>
        <p:nvPicPr>
          <p:cNvPr id="7" name="Picture 6">
            <a:extLst>
              <a:ext uri="{FF2B5EF4-FFF2-40B4-BE49-F238E27FC236}">
                <a16:creationId xmlns:a16="http://schemas.microsoft.com/office/drawing/2014/main" id="{96E7F224-5352-D508-A87D-EACC60B8E098}"/>
              </a:ext>
            </a:extLst>
          </p:cNvPr>
          <p:cNvPicPr>
            <a:picLocks noChangeAspect="1"/>
          </p:cNvPicPr>
          <p:nvPr/>
        </p:nvPicPr>
        <p:blipFill>
          <a:blip r:embed="rId3"/>
          <a:stretch>
            <a:fillRect/>
          </a:stretch>
        </p:blipFill>
        <p:spPr>
          <a:xfrm>
            <a:off x="7626018" y="3484925"/>
            <a:ext cx="3276441" cy="2687275"/>
          </a:xfrm>
          <a:prstGeom prst="rect">
            <a:avLst/>
          </a:prstGeom>
        </p:spPr>
      </p:pic>
      <p:pic>
        <p:nvPicPr>
          <p:cNvPr id="8" name="Picture 7">
            <a:extLst>
              <a:ext uri="{FF2B5EF4-FFF2-40B4-BE49-F238E27FC236}">
                <a16:creationId xmlns:a16="http://schemas.microsoft.com/office/drawing/2014/main" id="{1D984799-0C4B-302C-C3B0-AA5EF9B440C6}"/>
              </a:ext>
            </a:extLst>
          </p:cNvPr>
          <p:cNvPicPr>
            <a:picLocks noChangeAspect="1"/>
          </p:cNvPicPr>
          <p:nvPr/>
        </p:nvPicPr>
        <p:blipFill>
          <a:blip r:embed="rId4"/>
          <a:stretch>
            <a:fillRect/>
          </a:stretch>
        </p:blipFill>
        <p:spPr>
          <a:xfrm>
            <a:off x="7869116" y="3602639"/>
            <a:ext cx="2829918" cy="1639209"/>
          </a:xfrm>
          <a:prstGeom prst="rect">
            <a:avLst/>
          </a:prstGeom>
        </p:spPr>
      </p:pic>
      <p:pic>
        <p:nvPicPr>
          <p:cNvPr id="9" name="Picture 8">
            <a:extLst>
              <a:ext uri="{FF2B5EF4-FFF2-40B4-BE49-F238E27FC236}">
                <a16:creationId xmlns:a16="http://schemas.microsoft.com/office/drawing/2014/main" id="{C54E7512-CDBC-CD6D-2B50-3882EB3A862F}"/>
              </a:ext>
            </a:extLst>
          </p:cNvPr>
          <p:cNvPicPr>
            <a:picLocks noChangeAspect="1"/>
          </p:cNvPicPr>
          <p:nvPr/>
        </p:nvPicPr>
        <p:blipFill>
          <a:blip r:embed="rId5"/>
          <a:stretch>
            <a:fillRect/>
          </a:stretch>
        </p:blipFill>
        <p:spPr>
          <a:xfrm>
            <a:off x="7626018" y="1129866"/>
            <a:ext cx="3276440" cy="2243210"/>
          </a:xfrm>
          <a:prstGeom prst="rect">
            <a:avLst/>
          </a:prstGeom>
          <a:ln w="19050">
            <a:solidFill>
              <a:srgbClr val="0090D2"/>
            </a:solidFill>
          </a:ln>
        </p:spPr>
      </p:pic>
    </p:spTree>
    <p:extLst>
      <p:ext uri="{BB962C8B-B14F-4D97-AF65-F5344CB8AC3E}">
        <p14:creationId xmlns:p14="http://schemas.microsoft.com/office/powerpoint/2010/main" val="1876893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a:cxnSpLocks/>
          </p:cNvCxnSpPr>
          <p:nvPr/>
        </p:nvCxnSpPr>
        <p:spPr>
          <a:xfrm>
            <a:off x="469900" y="6172200"/>
            <a:ext cx="0" cy="4064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3" name="Picture 22" descr="A close up of a sign&#10;&#10;Description generated with high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00" y="6172200"/>
            <a:ext cx="406400" cy="406400"/>
          </a:xfrm>
          <a:prstGeom prst="rect">
            <a:avLst/>
          </a:prstGeom>
        </p:spPr>
      </p:pic>
      <p:cxnSp>
        <p:nvCxnSpPr>
          <p:cNvPr id="12" name="Straight Connector 11">
            <a:extLst>
              <a:ext uri="{FF2B5EF4-FFF2-40B4-BE49-F238E27FC236}">
                <a16:creationId xmlns:a16="http://schemas.microsoft.com/office/drawing/2014/main" id="{8B411575-F031-BB6C-1D1F-2198D63CE336}"/>
              </a:ext>
            </a:extLst>
          </p:cNvPr>
          <p:cNvCxnSpPr/>
          <p:nvPr/>
        </p:nvCxnSpPr>
        <p:spPr>
          <a:xfrm>
            <a:off x="469900" y="457200"/>
            <a:ext cx="0" cy="685800"/>
          </a:xfrm>
          <a:prstGeom prst="line">
            <a:avLst/>
          </a:prstGeom>
          <a:ln w="38100">
            <a:solidFill>
              <a:srgbClr val="0090D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itle 4">
            <a:extLst>
              <a:ext uri="{FF2B5EF4-FFF2-40B4-BE49-F238E27FC236}">
                <a16:creationId xmlns:a16="http://schemas.microsoft.com/office/drawing/2014/main" id="{74E89661-58DC-4C4F-BD28-643CD5C78BAF}"/>
              </a:ext>
            </a:extLst>
          </p:cNvPr>
          <p:cNvSpPr txBox="1">
            <a:spLocks/>
          </p:cNvSpPr>
          <p:nvPr/>
        </p:nvSpPr>
        <p:spPr>
          <a:xfrm>
            <a:off x="584201" y="482600"/>
            <a:ext cx="11137900" cy="73103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2800" b="0" dirty="0">
                <a:solidFill>
                  <a:srgbClr val="474747"/>
                </a:solidFill>
                <a:latin typeface="Nexa Heavy" panose="02000000000000000000" pitchFamily="50" charset="0"/>
              </a:rPr>
              <a:t>BENEFITS OF</a:t>
            </a:r>
            <a:r>
              <a:rPr lang="en-US" sz="2800" b="0" dirty="0">
                <a:latin typeface="Nexa Heavy" panose="02000000000000000000" pitchFamily="50" charset="0"/>
              </a:rPr>
              <a:t> </a:t>
            </a:r>
            <a:r>
              <a:rPr lang="en-US" sz="2800" b="0" dirty="0">
                <a:solidFill>
                  <a:srgbClr val="0090D2"/>
                </a:solidFill>
                <a:latin typeface="Nexa Heavy" panose="02000000000000000000" pitchFamily="50" charset="0"/>
              </a:rPr>
              <a:t>BATTERY MANAGER</a:t>
            </a:r>
          </a:p>
          <a:p>
            <a:r>
              <a:rPr lang="en-US" sz="1800" b="0" dirty="0">
                <a:solidFill>
                  <a:srgbClr val="474747"/>
                </a:solidFill>
                <a:latin typeface="Nexa Light" panose="02000000000000000000" pitchFamily="50" charset="0"/>
              </a:rPr>
              <a:t>WARRANTY PROTECTION</a:t>
            </a:r>
          </a:p>
        </p:txBody>
      </p:sp>
      <p:sp>
        <p:nvSpPr>
          <p:cNvPr id="3" name="Rectangle 3">
            <a:extLst>
              <a:ext uri="{FF2B5EF4-FFF2-40B4-BE49-F238E27FC236}">
                <a16:creationId xmlns:a16="http://schemas.microsoft.com/office/drawing/2014/main" id="{E6E20AEB-4810-FE6A-16B3-2FF3C3FE5FEF}"/>
              </a:ext>
            </a:extLst>
          </p:cNvPr>
          <p:cNvSpPr txBox="1">
            <a:spLocks noChangeArrowheads="1"/>
          </p:cNvSpPr>
          <p:nvPr/>
        </p:nvSpPr>
        <p:spPr bwMode="auto">
          <a:xfrm>
            <a:off x="469901" y="1617696"/>
            <a:ext cx="6607908" cy="458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Battery Manager schedules and records all maintenance activities and equalize charges and can be accessed via web browser, mobile, or Touch Computer</a:t>
            </a:r>
          </a:p>
          <a:p>
            <a:pPr eaLnBrk="1" hangingPunct="1">
              <a:buFont typeface="Arial" panose="020B0604020202020204" pitchFamily="34" charset="0"/>
              <a:buChar char="•"/>
            </a:pPr>
            <a:endParaRPr lang="en-US" altLang="en-US" sz="1600" kern="0" dirty="0">
              <a:solidFill>
                <a:srgbClr val="474747"/>
              </a:solidFill>
              <a:latin typeface="Nexa Light" panose="02000000000000000000" pitchFamily="50" charset="0"/>
            </a:endParaRPr>
          </a:p>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The system builds an accurate list of all battery room assets: lift trucks, batteries, and chargers</a:t>
            </a:r>
          </a:p>
          <a:p>
            <a:pPr marL="0" indent="0" eaLnBrk="1" hangingPunct="1">
              <a:buNone/>
            </a:pPr>
            <a:r>
              <a:rPr lang="en-US" altLang="en-US" sz="1600" kern="0" dirty="0">
                <a:solidFill>
                  <a:srgbClr val="474747"/>
                </a:solidFill>
                <a:latin typeface="Nexa Light" panose="02000000000000000000" pitchFamily="50" charset="0"/>
              </a:rPr>
              <a:t> </a:t>
            </a:r>
          </a:p>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Ensures full accountability of service and equalize records protecting your warranty</a:t>
            </a:r>
          </a:p>
          <a:p>
            <a:pPr marL="0" indent="0" eaLnBrk="1" hangingPunct="1">
              <a:buNone/>
            </a:pPr>
            <a:endParaRPr lang="en-US" altLang="en-US" sz="1100" kern="0" dirty="0">
              <a:solidFill>
                <a:srgbClr val="474747"/>
              </a:solidFill>
              <a:latin typeface="Nexa Light" panose="02000000000000000000" pitchFamily="50" charset="0"/>
            </a:endParaRPr>
          </a:p>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Cradle to grave life history records of your battery fleet</a:t>
            </a:r>
          </a:p>
          <a:p>
            <a:pPr eaLnBrk="1" hangingPunct="1">
              <a:buFont typeface="Arial" panose="020B0604020202020204" pitchFamily="34" charset="0"/>
              <a:buChar char="•"/>
            </a:pPr>
            <a:endParaRPr lang="en-US" altLang="en-US" sz="1100" kern="0" dirty="0">
              <a:solidFill>
                <a:srgbClr val="474747"/>
              </a:solidFill>
              <a:latin typeface="Nexa Light" panose="02000000000000000000" pitchFamily="50" charset="0"/>
            </a:endParaRPr>
          </a:p>
          <a:p>
            <a:pPr eaLnBrk="1" hangingPunct="1">
              <a:buFont typeface="Arial" panose="020B0604020202020204" pitchFamily="34" charset="0"/>
              <a:buChar char="•"/>
            </a:pPr>
            <a:r>
              <a:rPr lang="en-US" altLang="en-US" sz="1600" kern="0" dirty="0" err="1">
                <a:solidFill>
                  <a:srgbClr val="474747"/>
                </a:solidFill>
                <a:latin typeface="Nexa Light" panose="02000000000000000000" pitchFamily="50" charset="0"/>
              </a:rPr>
              <a:t>Hourmeter</a:t>
            </a:r>
            <a:r>
              <a:rPr lang="en-US" altLang="en-US" sz="1600" kern="0" dirty="0">
                <a:solidFill>
                  <a:srgbClr val="474747"/>
                </a:solidFill>
                <a:latin typeface="Nexa Light" panose="02000000000000000000" pitchFamily="50" charset="0"/>
              </a:rPr>
              <a:t> collection can be recorded in less than 5 seconds.</a:t>
            </a:r>
          </a:p>
          <a:p>
            <a:pPr eaLnBrk="1" hangingPunct="1">
              <a:buFont typeface="Arial" panose="020B0604020202020204" pitchFamily="34" charset="0"/>
              <a:buChar char="•"/>
            </a:pPr>
            <a:endParaRPr lang="en-US" altLang="en-US" sz="1100" kern="0" dirty="0">
              <a:solidFill>
                <a:srgbClr val="474747"/>
              </a:solidFill>
              <a:latin typeface="Nexa Light" panose="02000000000000000000" pitchFamily="50" charset="0"/>
            </a:endParaRPr>
          </a:p>
          <a:p>
            <a:pPr eaLnBrk="1" hangingPunct="1">
              <a:buFont typeface="Arial" panose="020B0604020202020204" pitchFamily="34" charset="0"/>
              <a:buChar char="•"/>
            </a:pPr>
            <a:r>
              <a:rPr lang="en-US" altLang="en-US" sz="1600" kern="0" dirty="0">
                <a:solidFill>
                  <a:srgbClr val="474747"/>
                </a:solidFill>
                <a:latin typeface="Nexa Light" panose="02000000000000000000" pitchFamily="50" charset="0"/>
              </a:rPr>
              <a:t>Battery observations and inspection reports can be easily uploaded using the touch computer</a:t>
            </a:r>
          </a:p>
          <a:p>
            <a:pPr lvl="1" eaLnBrk="1" hangingPunct="1"/>
            <a:endParaRPr lang="en-US" altLang="en-US" sz="2000" kern="0" dirty="0">
              <a:solidFill>
                <a:srgbClr val="474747"/>
              </a:solidFill>
              <a:latin typeface="Nexa Light" panose="02000000000000000000" pitchFamily="50" charset="0"/>
            </a:endParaRPr>
          </a:p>
          <a:p>
            <a:pPr lvl="1" eaLnBrk="1" hangingPunct="1"/>
            <a:endParaRPr lang="en-US" altLang="en-US" sz="2000" kern="0" dirty="0">
              <a:solidFill>
                <a:srgbClr val="474747"/>
              </a:solidFill>
              <a:latin typeface="Nexa Light" panose="02000000000000000000" pitchFamily="50" charset="0"/>
            </a:endParaRPr>
          </a:p>
          <a:p>
            <a:pPr lvl="1" eaLnBrk="1" hangingPunct="1"/>
            <a:endParaRPr lang="en-US" altLang="en-US" sz="2000" kern="0" dirty="0">
              <a:solidFill>
                <a:srgbClr val="474747"/>
              </a:solidFill>
              <a:latin typeface="Nexa Light" panose="02000000000000000000" pitchFamily="50" charset="0"/>
            </a:endParaRPr>
          </a:p>
          <a:p>
            <a:pPr lvl="1" eaLnBrk="1" hangingPunct="1"/>
            <a:endParaRPr lang="en-US" altLang="en-US" sz="2000" kern="0" dirty="0">
              <a:solidFill>
                <a:srgbClr val="474747"/>
              </a:solidFill>
              <a:latin typeface="Nexa Light" panose="02000000000000000000" pitchFamily="50" charset="0"/>
            </a:endParaRPr>
          </a:p>
          <a:p>
            <a:pPr lvl="1" eaLnBrk="1" hangingPunct="1"/>
            <a:endParaRPr lang="en-US" altLang="en-US" sz="2000" kern="0" dirty="0">
              <a:solidFill>
                <a:srgbClr val="474747"/>
              </a:solidFill>
              <a:latin typeface="Nexa Light" panose="02000000000000000000" pitchFamily="50" charset="0"/>
            </a:endParaRPr>
          </a:p>
          <a:p>
            <a:pPr marL="457200" lvl="1" indent="0" eaLnBrk="1" hangingPunct="1">
              <a:buNone/>
            </a:pPr>
            <a:endParaRPr lang="en-US" altLang="en-US" sz="2000" kern="0" dirty="0">
              <a:solidFill>
                <a:srgbClr val="474747"/>
              </a:solidFill>
              <a:latin typeface="Nexa Light" panose="02000000000000000000" pitchFamily="50" charset="0"/>
            </a:endParaRPr>
          </a:p>
          <a:p>
            <a:pPr lvl="1" eaLnBrk="1" hangingPunct="1"/>
            <a:endParaRPr lang="en-US" altLang="en-US" sz="2000" kern="0" dirty="0">
              <a:solidFill>
                <a:srgbClr val="474747"/>
              </a:solidFill>
              <a:latin typeface="Nexa Light" panose="02000000000000000000" pitchFamily="50" charset="0"/>
            </a:endParaRPr>
          </a:p>
          <a:p>
            <a:pPr marL="457200" lvl="1" indent="0" eaLnBrk="1" hangingPunct="1">
              <a:buNone/>
            </a:pPr>
            <a:endParaRPr lang="en-US" altLang="en-US" sz="2000" kern="0" dirty="0">
              <a:solidFill>
                <a:srgbClr val="474747"/>
              </a:solidFill>
              <a:latin typeface="Nexa Light" panose="02000000000000000000" pitchFamily="50" charset="0"/>
            </a:endParaRPr>
          </a:p>
          <a:p>
            <a:pPr eaLnBrk="1" hangingPunct="1"/>
            <a:endParaRPr lang="en-US" altLang="en-US" sz="2000" kern="0" dirty="0">
              <a:solidFill>
                <a:srgbClr val="474747"/>
              </a:solidFill>
            </a:endParaRPr>
          </a:p>
        </p:txBody>
      </p:sp>
      <p:graphicFrame>
        <p:nvGraphicFramePr>
          <p:cNvPr id="8" name="Diagram 7">
            <a:extLst>
              <a:ext uri="{FF2B5EF4-FFF2-40B4-BE49-F238E27FC236}">
                <a16:creationId xmlns:a16="http://schemas.microsoft.com/office/drawing/2014/main" id="{9A07E613-B847-A1A3-34BB-D60C341854F7}"/>
              </a:ext>
            </a:extLst>
          </p:cNvPr>
          <p:cNvGraphicFramePr/>
          <p:nvPr>
            <p:extLst>
              <p:ext uri="{D42A27DB-BD31-4B8C-83A1-F6EECF244321}">
                <p14:modId xmlns:p14="http://schemas.microsoft.com/office/powerpoint/2010/main" val="3115053635"/>
              </p:ext>
            </p:extLst>
          </p:nvPr>
        </p:nvGraphicFramePr>
        <p:xfrm>
          <a:off x="6858000" y="791722"/>
          <a:ext cx="5854701" cy="571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A8BEAD0E-08AE-3F28-5CE7-3DE1C2E365AF}"/>
              </a:ext>
            </a:extLst>
          </p:cNvPr>
          <p:cNvSpPr txBox="1"/>
          <p:nvPr/>
        </p:nvSpPr>
        <p:spPr>
          <a:xfrm>
            <a:off x="8426938" y="4228411"/>
            <a:ext cx="2716824" cy="1846659"/>
          </a:xfrm>
          <a:prstGeom prst="rect">
            <a:avLst/>
          </a:prstGeom>
          <a:noFill/>
        </p:spPr>
        <p:txBody>
          <a:bodyPr wrap="square" rtlCol="0" anchor="ctr">
            <a:spAutoFit/>
          </a:bodyPr>
          <a:lstStyle/>
          <a:p>
            <a:r>
              <a:rPr lang="en-US" sz="1200" dirty="0"/>
              <a:t>Schedules and records all service and equalize history</a:t>
            </a:r>
          </a:p>
          <a:p>
            <a:endParaRPr lang="en-US" sz="1200" dirty="0"/>
          </a:p>
          <a:p>
            <a:r>
              <a:rPr lang="en-US" sz="1200" dirty="0"/>
              <a:t>Keeps track of all service records</a:t>
            </a:r>
          </a:p>
          <a:p>
            <a:endParaRPr lang="en-US" sz="1200" dirty="0"/>
          </a:p>
          <a:p>
            <a:r>
              <a:rPr lang="en-US" sz="1200" dirty="0"/>
              <a:t>Ability to reserve batteries for service</a:t>
            </a:r>
          </a:p>
          <a:p>
            <a:endParaRPr lang="en-US" sz="1200" dirty="0"/>
          </a:p>
          <a:p>
            <a:r>
              <a:rPr lang="en-US" sz="1200" dirty="0"/>
              <a:t>          Keeps track of all assets</a:t>
            </a:r>
          </a:p>
          <a:p>
            <a:endParaRPr lang="en-US" dirty="0"/>
          </a:p>
        </p:txBody>
      </p:sp>
      <p:sp>
        <p:nvSpPr>
          <p:cNvPr id="10" name="TextBox 9">
            <a:extLst>
              <a:ext uri="{FF2B5EF4-FFF2-40B4-BE49-F238E27FC236}">
                <a16:creationId xmlns:a16="http://schemas.microsoft.com/office/drawing/2014/main" id="{4A9F0C92-B3A7-CB46-2E0A-449598AE8617}"/>
              </a:ext>
            </a:extLst>
          </p:cNvPr>
          <p:cNvSpPr txBox="1"/>
          <p:nvPr/>
        </p:nvSpPr>
        <p:spPr>
          <a:xfrm>
            <a:off x="7964481" y="1214979"/>
            <a:ext cx="698499" cy="307777"/>
          </a:xfrm>
          <a:prstGeom prst="rect">
            <a:avLst/>
          </a:prstGeom>
          <a:noFill/>
        </p:spPr>
        <p:txBody>
          <a:bodyPr wrap="square" rtlCol="0">
            <a:spAutoFit/>
          </a:bodyPr>
          <a:lstStyle/>
          <a:p>
            <a:r>
              <a:rPr lang="en-US" sz="1400" dirty="0">
                <a:solidFill>
                  <a:schemeClr val="bg1"/>
                </a:solidFill>
              </a:rPr>
              <a:t>OEM</a:t>
            </a:r>
          </a:p>
        </p:txBody>
      </p:sp>
      <p:sp>
        <p:nvSpPr>
          <p:cNvPr id="11" name="TextBox 10">
            <a:extLst>
              <a:ext uri="{FF2B5EF4-FFF2-40B4-BE49-F238E27FC236}">
                <a16:creationId xmlns:a16="http://schemas.microsoft.com/office/drawing/2014/main" id="{22E0D7CB-04DD-34DB-CBBA-60CB2BB3C2B2}"/>
              </a:ext>
            </a:extLst>
          </p:cNvPr>
          <p:cNvSpPr txBox="1"/>
          <p:nvPr/>
        </p:nvSpPr>
        <p:spPr>
          <a:xfrm>
            <a:off x="7689734" y="5442661"/>
            <a:ext cx="973246" cy="523220"/>
          </a:xfrm>
          <a:prstGeom prst="rect">
            <a:avLst/>
          </a:prstGeom>
          <a:noFill/>
        </p:spPr>
        <p:txBody>
          <a:bodyPr wrap="square" rtlCol="0">
            <a:spAutoFit/>
          </a:bodyPr>
          <a:lstStyle/>
          <a:p>
            <a:r>
              <a:rPr lang="en-US" sz="1400" dirty="0">
                <a:solidFill>
                  <a:schemeClr val="bg1"/>
                </a:solidFill>
              </a:rPr>
              <a:t>BATTERY </a:t>
            </a:r>
          </a:p>
          <a:p>
            <a:r>
              <a:rPr lang="en-US" sz="1400" dirty="0">
                <a:solidFill>
                  <a:schemeClr val="bg1"/>
                </a:solidFill>
              </a:rPr>
              <a:t>MANAGER</a:t>
            </a:r>
          </a:p>
        </p:txBody>
      </p:sp>
      <p:sp>
        <p:nvSpPr>
          <p:cNvPr id="13" name="Flowchart: Connector 12">
            <a:extLst>
              <a:ext uri="{FF2B5EF4-FFF2-40B4-BE49-F238E27FC236}">
                <a16:creationId xmlns:a16="http://schemas.microsoft.com/office/drawing/2014/main" id="{10A5019E-B66A-215C-0C4F-A477B71619E3}"/>
              </a:ext>
            </a:extLst>
          </p:cNvPr>
          <p:cNvSpPr/>
          <p:nvPr/>
        </p:nvSpPr>
        <p:spPr>
          <a:xfrm>
            <a:off x="10463823" y="5397912"/>
            <a:ext cx="1169377" cy="1135938"/>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100" dirty="0">
                <a:solidFill>
                  <a:schemeClr val="bg1"/>
                </a:solidFill>
              </a:rPr>
              <a:t>3</a:t>
            </a:r>
            <a:r>
              <a:rPr lang="en-US" sz="1100" baseline="30000" dirty="0">
                <a:solidFill>
                  <a:schemeClr val="bg1"/>
                </a:solidFill>
              </a:rPr>
              <a:t>RD</a:t>
            </a:r>
            <a:r>
              <a:rPr lang="en-US" sz="1100" dirty="0">
                <a:solidFill>
                  <a:schemeClr val="bg1"/>
                </a:solidFill>
              </a:rPr>
              <a:t> PARTY</a:t>
            </a:r>
          </a:p>
          <a:p>
            <a:pPr algn="ctr"/>
            <a:r>
              <a:rPr lang="en-US" sz="1100" dirty="0">
                <a:solidFill>
                  <a:schemeClr val="bg1"/>
                </a:solidFill>
              </a:rPr>
              <a:t>UNBIASED COMPANY</a:t>
            </a:r>
          </a:p>
        </p:txBody>
      </p:sp>
    </p:spTree>
    <p:extLst>
      <p:ext uri="{BB962C8B-B14F-4D97-AF65-F5344CB8AC3E}">
        <p14:creationId xmlns:p14="http://schemas.microsoft.com/office/powerpoint/2010/main" val="3613429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arehouse with shelves and a large window&#10;&#10;Description automatically generated with medium confidence">
            <a:extLst>
              <a:ext uri="{FF2B5EF4-FFF2-40B4-BE49-F238E27FC236}">
                <a16:creationId xmlns:a16="http://schemas.microsoft.com/office/drawing/2014/main" id="{A15B2036-7E60-25A5-6B6A-2F7790901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331125" y="2474904"/>
            <a:ext cx="6396684" cy="461665"/>
          </a:xfrm>
          <a:prstGeom prst="rect">
            <a:avLst/>
          </a:prstGeom>
          <a:noFill/>
        </p:spPr>
        <p:txBody>
          <a:bodyPr wrap="square" rtlCol="0">
            <a:spAutoFit/>
          </a:bodyPr>
          <a:lstStyle/>
          <a:p>
            <a:r>
              <a:rPr lang="en-US" sz="2400" dirty="0">
                <a:solidFill>
                  <a:schemeClr val="bg1"/>
                </a:solidFill>
                <a:latin typeface="Nexa Black" panose="02000000000000000000" pitchFamily="50" charset="0"/>
              </a:rPr>
              <a:t>BATTERY MANAGER WORKSTATION</a:t>
            </a:r>
            <a:endParaRPr lang="uk-UA" sz="2400" dirty="0">
              <a:solidFill>
                <a:schemeClr val="bg1"/>
              </a:solidFill>
            </a:endParaRPr>
          </a:p>
        </p:txBody>
      </p:sp>
      <p:sp>
        <p:nvSpPr>
          <p:cNvPr id="12" name="Title 4">
            <a:extLst>
              <a:ext uri="{FF2B5EF4-FFF2-40B4-BE49-F238E27FC236}">
                <a16:creationId xmlns:a16="http://schemas.microsoft.com/office/drawing/2014/main" id="{299BAD89-3F4C-D15A-C6D6-9C90E186A5B1}"/>
              </a:ext>
            </a:extLst>
          </p:cNvPr>
          <p:cNvSpPr txBox="1">
            <a:spLocks/>
          </p:cNvSpPr>
          <p:nvPr/>
        </p:nvSpPr>
        <p:spPr>
          <a:xfrm>
            <a:off x="584200" y="482600"/>
            <a:ext cx="8661401" cy="729430"/>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3000" b="0" dirty="0">
                <a:solidFill>
                  <a:schemeClr val="bg1"/>
                </a:solidFill>
                <a:latin typeface="Nexa Heavy" panose="02000000000000000000" pitchFamily="50" charset="0"/>
              </a:rPr>
              <a:t>THE BATTERY MANAGER SYSTEM</a:t>
            </a:r>
            <a:br>
              <a:rPr lang="en-US" sz="3000" b="0" dirty="0">
                <a:solidFill>
                  <a:schemeClr val="bg1"/>
                </a:solidFill>
              </a:rPr>
            </a:br>
            <a:r>
              <a:rPr lang="en-US" sz="1600" b="0" dirty="0">
                <a:solidFill>
                  <a:schemeClr val="bg1"/>
                </a:solidFill>
                <a:latin typeface="Nexa Light" panose="02000000000000000000" pitchFamily="50" charset="0"/>
              </a:rPr>
              <a:t>THE WORKSTATION</a:t>
            </a:r>
          </a:p>
        </p:txBody>
      </p:sp>
      <p:cxnSp>
        <p:nvCxnSpPr>
          <p:cNvPr id="13" name="Straight Connector 12">
            <a:extLst>
              <a:ext uri="{FF2B5EF4-FFF2-40B4-BE49-F238E27FC236}">
                <a16:creationId xmlns:a16="http://schemas.microsoft.com/office/drawing/2014/main" id="{A4E7F4C9-CF4F-2272-70CE-9B79B5B56CD3}"/>
              </a:ext>
            </a:extLst>
          </p:cNvPr>
          <p:cNvCxnSpPr/>
          <p:nvPr/>
        </p:nvCxnSpPr>
        <p:spPr>
          <a:xfrm>
            <a:off x="469900" y="457200"/>
            <a:ext cx="0" cy="685800"/>
          </a:xfrm>
          <a:prstGeom prst="line">
            <a:avLst/>
          </a:prstGeom>
          <a:ln w="381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45EAF7A-888E-2386-C2E9-9339FAA5303A}"/>
              </a:ext>
            </a:extLst>
          </p:cNvPr>
          <p:cNvSpPr txBox="1"/>
          <p:nvPr/>
        </p:nvSpPr>
        <p:spPr>
          <a:xfrm>
            <a:off x="5331125" y="3396219"/>
            <a:ext cx="5046452" cy="2308324"/>
          </a:xfrm>
          <a:prstGeom prst="rect">
            <a:avLst/>
          </a:prstGeom>
          <a:noFill/>
        </p:spPr>
        <p:txBody>
          <a:bodyPr wrap="square" rtlCol="0">
            <a:spAutoFit/>
          </a:bodyPr>
          <a:lstStyle/>
          <a:p>
            <a:r>
              <a:rPr lang="en-US" dirty="0">
                <a:solidFill>
                  <a:schemeClr val="bg1"/>
                </a:solidFill>
                <a:latin typeface="Nexa Light" panose="02000000000000000000"/>
              </a:rPr>
              <a:t>Includes:</a:t>
            </a:r>
          </a:p>
          <a:p>
            <a:pPr marL="285750" indent="-285750">
              <a:buFont typeface="Arial" panose="020B0604020202020204" pitchFamily="34" charset="0"/>
              <a:buChar char="•"/>
            </a:pPr>
            <a:r>
              <a:rPr lang="en-US" dirty="0">
                <a:solidFill>
                  <a:schemeClr val="bg1"/>
                </a:solidFill>
                <a:latin typeface="Nexa Light" panose="02000000000000000000"/>
              </a:rPr>
              <a:t>Barcode printer for battery, charger, and lift truck assets</a:t>
            </a:r>
          </a:p>
          <a:p>
            <a:pPr marL="285750" indent="-285750">
              <a:buFont typeface="Arial" panose="020B0604020202020204" pitchFamily="34" charset="0"/>
              <a:buChar char="•"/>
            </a:pPr>
            <a:r>
              <a:rPr lang="en-US" dirty="0">
                <a:solidFill>
                  <a:schemeClr val="bg1"/>
                </a:solidFill>
                <a:latin typeface="Nexa Light" panose="02000000000000000000"/>
              </a:rPr>
              <a:t>Digital training scrolling placard</a:t>
            </a:r>
          </a:p>
          <a:p>
            <a:pPr marL="285750" indent="-285750">
              <a:buFont typeface="Arial" panose="020B0604020202020204" pitchFamily="34" charset="0"/>
              <a:buChar char="•"/>
            </a:pPr>
            <a:r>
              <a:rPr lang="en-US" dirty="0">
                <a:solidFill>
                  <a:schemeClr val="bg1"/>
                </a:solidFill>
                <a:latin typeface="Nexa Light" panose="02000000000000000000"/>
              </a:rPr>
              <a:t>Barcode holder storage</a:t>
            </a:r>
          </a:p>
          <a:p>
            <a:pPr marL="285750" indent="-285750">
              <a:buFont typeface="Arial" panose="020B0604020202020204" pitchFamily="34" charset="0"/>
              <a:buChar char="•"/>
            </a:pPr>
            <a:r>
              <a:rPr lang="en-US" dirty="0">
                <a:solidFill>
                  <a:schemeClr val="bg1"/>
                </a:solidFill>
                <a:latin typeface="Nexa Light" panose="02000000000000000000"/>
              </a:rPr>
              <a:t>Uninterruptable power supply</a:t>
            </a:r>
          </a:p>
          <a:p>
            <a:pPr marL="285750" indent="-285750">
              <a:buFont typeface="Arial" panose="020B0604020202020204" pitchFamily="34" charset="0"/>
              <a:buChar char="•"/>
            </a:pPr>
            <a:r>
              <a:rPr lang="en-US" dirty="0">
                <a:solidFill>
                  <a:schemeClr val="bg1"/>
                </a:solidFill>
                <a:latin typeface="Nexa Light" panose="02000000000000000000"/>
              </a:rPr>
              <a:t>Dual redundant controllers</a:t>
            </a:r>
          </a:p>
          <a:p>
            <a:endParaRPr lang="en-US" dirty="0">
              <a:solidFill>
                <a:schemeClr val="bg1"/>
              </a:solidFill>
            </a:endParaRPr>
          </a:p>
        </p:txBody>
      </p:sp>
      <p:pic>
        <p:nvPicPr>
          <p:cNvPr id="7" name="Picture 6" descr="A picture containing electronics&#10;&#10;Description automatically generated">
            <a:extLst>
              <a:ext uri="{FF2B5EF4-FFF2-40B4-BE49-F238E27FC236}">
                <a16:creationId xmlns:a16="http://schemas.microsoft.com/office/drawing/2014/main" id="{6DFB2698-ADC8-EF1C-90AC-69BA675DB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85" y="1770443"/>
            <a:ext cx="4028069" cy="4138428"/>
          </a:xfrm>
          <a:prstGeom prst="rect">
            <a:avLst/>
          </a:prstGeom>
        </p:spPr>
      </p:pic>
    </p:spTree>
    <p:extLst>
      <p:ext uri="{BB962C8B-B14F-4D97-AF65-F5344CB8AC3E}">
        <p14:creationId xmlns:p14="http://schemas.microsoft.com/office/powerpoint/2010/main" val="940536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arehouse with shelves and a large window&#10;&#10;Description automatically generated with medium confidence">
            <a:extLst>
              <a:ext uri="{FF2B5EF4-FFF2-40B4-BE49-F238E27FC236}">
                <a16:creationId xmlns:a16="http://schemas.microsoft.com/office/drawing/2014/main" id="{D9519CEF-6A9C-D73F-80E7-AD28201F2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4">
            <a:extLst>
              <a:ext uri="{FF2B5EF4-FFF2-40B4-BE49-F238E27FC236}">
                <a16:creationId xmlns:a16="http://schemas.microsoft.com/office/drawing/2014/main" id="{299BAD89-3F4C-D15A-C6D6-9C90E186A5B1}"/>
              </a:ext>
            </a:extLst>
          </p:cNvPr>
          <p:cNvSpPr txBox="1">
            <a:spLocks/>
          </p:cNvSpPr>
          <p:nvPr/>
        </p:nvSpPr>
        <p:spPr>
          <a:xfrm>
            <a:off x="584200" y="482600"/>
            <a:ext cx="8661401" cy="729430"/>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3000" b="0" dirty="0">
                <a:solidFill>
                  <a:schemeClr val="bg1"/>
                </a:solidFill>
                <a:latin typeface="Nexa Heavy" panose="02000000000000000000" pitchFamily="50" charset="0"/>
              </a:rPr>
              <a:t>THE BATTERY MANAGER SYSTEM</a:t>
            </a:r>
            <a:br>
              <a:rPr lang="en-US" sz="3000" b="0" dirty="0">
                <a:solidFill>
                  <a:schemeClr val="bg1"/>
                </a:solidFill>
              </a:rPr>
            </a:br>
            <a:r>
              <a:rPr lang="en-US" sz="1600" b="0" dirty="0">
                <a:solidFill>
                  <a:schemeClr val="bg1"/>
                </a:solidFill>
                <a:latin typeface="Nexa Light" panose="02000000000000000000" pitchFamily="50" charset="0"/>
              </a:rPr>
              <a:t>THE TOUCH COMPUTER</a:t>
            </a:r>
          </a:p>
        </p:txBody>
      </p:sp>
      <p:cxnSp>
        <p:nvCxnSpPr>
          <p:cNvPr id="13" name="Straight Connector 12">
            <a:extLst>
              <a:ext uri="{FF2B5EF4-FFF2-40B4-BE49-F238E27FC236}">
                <a16:creationId xmlns:a16="http://schemas.microsoft.com/office/drawing/2014/main" id="{A4E7F4C9-CF4F-2272-70CE-9B79B5B56CD3}"/>
              </a:ext>
            </a:extLst>
          </p:cNvPr>
          <p:cNvCxnSpPr/>
          <p:nvPr/>
        </p:nvCxnSpPr>
        <p:spPr>
          <a:xfrm>
            <a:off x="469900" y="457200"/>
            <a:ext cx="0" cy="685800"/>
          </a:xfrm>
          <a:prstGeom prst="line">
            <a:avLst/>
          </a:prstGeom>
          <a:ln w="381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B1EF539-85F9-70CE-7C76-33B9EF35DC58}"/>
              </a:ext>
            </a:extLst>
          </p:cNvPr>
          <p:cNvSpPr txBox="1"/>
          <p:nvPr/>
        </p:nvSpPr>
        <p:spPr>
          <a:xfrm>
            <a:off x="5331125" y="2473897"/>
            <a:ext cx="5306528" cy="461665"/>
          </a:xfrm>
          <a:prstGeom prst="rect">
            <a:avLst/>
          </a:prstGeom>
          <a:noFill/>
        </p:spPr>
        <p:txBody>
          <a:bodyPr wrap="square" rtlCol="0">
            <a:spAutoFit/>
          </a:bodyPr>
          <a:lstStyle/>
          <a:p>
            <a:r>
              <a:rPr lang="en-US" sz="2400" dirty="0">
                <a:solidFill>
                  <a:schemeClr val="bg1"/>
                </a:solidFill>
                <a:latin typeface="Nexa Black" panose="02000000000000000000" pitchFamily="50" charset="0"/>
              </a:rPr>
              <a:t>TOUCH COMPUTER</a:t>
            </a:r>
            <a:endParaRPr lang="uk-UA" sz="2400" dirty="0">
              <a:solidFill>
                <a:schemeClr val="bg1"/>
              </a:solidFill>
            </a:endParaRPr>
          </a:p>
        </p:txBody>
      </p:sp>
      <p:sp>
        <p:nvSpPr>
          <p:cNvPr id="9" name="TextBox 8">
            <a:extLst>
              <a:ext uri="{FF2B5EF4-FFF2-40B4-BE49-F238E27FC236}">
                <a16:creationId xmlns:a16="http://schemas.microsoft.com/office/drawing/2014/main" id="{DDA3963B-C03B-BD3A-7E96-ABD48765E7D2}"/>
              </a:ext>
            </a:extLst>
          </p:cNvPr>
          <p:cNvSpPr txBox="1"/>
          <p:nvPr/>
        </p:nvSpPr>
        <p:spPr>
          <a:xfrm>
            <a:off x="5332204" y="3396219"/>
            <a:ext cx="6046038" cy="2308324"/>
          </a:xfrm>
          <a:prstGeom prst="rect">
            <a:avLst/>
          </a:prstGeom>
          <a:noFill/>
        </p:spPr>
        <p:txBody>
          <a:bodyPr wrap="square">
            <a:spAutoFit/>
          </a:bodyPr>
          <a:lstStyle/>
          <a:p>
            <a:r>
              <a:rPr lang="en-US" dirty="0">
                <a:solidFill>
                  <a:schemeClr val="bg1"/>
                </a:solidFill>
                <a:latin typeface="Nexa Light" panose="02000000000000000000"/>
              </a:rPr>
              <a:t>Includes:</a:t>
            </a:r>
          </a:p>
          <a:p>
            <a:pPr marL="285750" indent="-285750">
              <a:buFont typeface="Arial" panose="020B0604020202020204" pitchFamily="34" charset="0"/>
              <a:buChar char="•"/>
            </a:pPr>
            <a:r>
              <a:rPr lang="en-US" dirty="0">
                <a:solidFill>
                  <a:schemeClr val="bg1"/>
                </a:solidFill>
                <a:latin typeface="Nexa Light" panose="02000000000000000000"/>
              </a:rPr>
              <a:t>Highly reliable with Wi-Fi connection</a:t>
            </a:r>
          </a:p>
          <a:p>
            <a:pPr marL="285750" indent="-285750">
              <a:buFont typeface="Arial" panose="020B0604020202020204" pitchFamily="34" charset="0"/>
              <a:buChar char="•"/>
            </a:pPr>
            <a:r>
              <a:rPr lang="en-US" dirty="0">
                <a:solidFill>
                  <a:schemeClr val="bg1"/>
                </a:solidFill>
                <a:latin typeface="Nexa Light" panose="02000000000000000000"/>
              </a:rPr>
              <a:t>Print barcodes from Touch Computer</a:t>
            </a:r>
          </a:p>
          <a:p>
            <a:pPr marL="285750" indent="-285750">
              <a:buFont typeface="Arial" panose="020B0604020202020204" pitchFamily="34" charset="0"/>
              <a:buChar char="•"/>
            </a:pPr>
            <a:r>
              <a:rPr lang="en-US" dirty="0">
                <a:solidFill>
                  <a:schemeClr val="bg1"/>
                </a:solidFill>
                <a:latin typeface="Nexa Light" panose="02000000000000000000"/>
              </a:rPr>
              <a:t>Help text and videos for each activity</a:t>
            </a:r>
          </a:p>
          <a:p>
            <a:pPr marL="285750" indent="-285750">
              <a:buFont typeface="Arial" panose="020B0604020202020204" pitchFamily="34" charset="0"/>
              <a:buChar char="•"/>
            </a:pPr>
            <a:r>
              <a:rPr lang="en-US" dirty="0">
                <a:solidFill>
                  <a:schemeClr val="bg1"/>
                </a:solidFill>
                <a:latin typeface="Nexa Light" panose="02000000000000000000"/>
              </a:rPr>
              <a:t>Scan from several feet away</a:t>
            </a:r>
          </a:p>
          <a:p>
            <a:pPr marL="285750" indent="-285750">
              <a:buFont typeface="Arial" panose="020B0604020202020204" pitchFamily="34" charset="0"/>
              <a:buChar char="•"/>
            </a:pPr>
            <a:r>
              <a:rPr lang="en-US" dirty="0">
                <a:solidFill>
                  <a:schemeClr val="bg1"/>
                </a:solidFill>
                <a:latin typeface="Nexa Light" panose="02000000000000000000"/>
              </a:rPr>
              <a:t>As simple to use as an iPhone</a:t>
            </a:r>
          </a:p>
          <a:p>
            <a:pPr marL="285750" indent="-285750">
              <a:buFont typeface="Arial" panose="020B0604020202020204" pitchFamily="34" charset="0"/>
              <a:buChar char="•"/>
            </a:pPr>
            <a:r>
              <a:rPr lang="en-US" dirty="0">
                <a:solidFill>
                  <a:schemeClr val="bg1"/>
                </a:solidFill>
                <a:latin typeface="Nexa Light" panose="02000000000000000000"/>
              </a:rPr>
              <a:t>Three year “no questions asked” replacement program</a:t>
            </a:r>
          </a:p>
        </p:txBody>
      </p:sp>
      <p:pic>
        <p:nvPicPr>
          <p:cNvPr id="5" name="Picture 4">
            <a:extLst>
              <a:ext uri="{FF2B5EF4-FFF2-40B4-BE49-F238E27FC236}">
                <a16:creationId xmlns:a16="http://schemas.microsoft.com/office/drawing/2014/main" id="{1752F7AB-F582-9C25-4D12-4C7ABE337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384" y="1780676"/>
            <a:ext cx="4005837" cy="4115586"/>
          </a:xfrm>
          <a:prstGeom prst="rect">
            <a:avLst/>
          </a:prstGeom>
        </p:spPr>
      </p:pic>
    </p:spTree>
    <p:extLst>
      <p:ext uri="{BB962C8B-B14F-4D97-AF65-F5344CB8AC3E}">
        <p14:creationId xmlns:p14="http://schemas.microsoft.com/office/powerpoint/2010/main" val="3799377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320b5cf-98f3-455d-aa70-127a618d3164" xsi:nil="true"/>
    <lcf76f155ced4ddcb4097134ff3c332f xmlns="d8d96867-76de-4770-a6ee-9e14547875a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D309E1C01A85429E801A7BE8F02CAB" ma:contentTypeVersion="16" ma:contentTypeDescription="Create a new document." ma:contentTypeScope="" ma:versionID="5241ed797e31e89ed7dd171100f8cd33">
  <xsd:schema xmlns:xsd="http://www.w3.org/2001/XMLSchema" xmlns:xs="http://www.w3.org/2001/XMLSchema" xmlns:p="http://schemas.microsoft.com/office/2006/metadata/properties" xmlns:ns2="d8d96867-76de-4770-a6ee-9e14547875af" xmlns:ns3="7320b5cf-98f3-455d-aa70-127a618d3164" targetNamespace="http://schemas.microsoft.com/office/2006/metadata/properties" ma:root="true" ma:fieldsID="00776ee5e183f844185b3d3c3a40c0e7" ns2:_="" ns3:_="">
    <xsd:import namespace="d8d96867-76de-4770-a6ee-9e14547875af"/>
    <xsd:import namespace="7320b5cf-98f3-455d-aa70-127a618d316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Location" minOccurs="0"/>
                <xsd:element ref="ns2:MediaServiceDateTake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96867-76de-4770-a6ee-9e14547875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1f53ff5-6bc9-474e-bd8e-a19b9745d3b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320b5cf-98f3-455d-aa70-127a618d316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e19f7e0-5a52-411c-9164-b6561dc3df8c}" ma:internalName="TaxCatchAll" ma:showField="CatchAllData" ma:web="7320b5cf-98f3-455d-aa70-127a618d31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75F182-F8B5-4831-A8EE-C1AEBAFC3FA1}">
  <ds:schemaRefs>
    <ds:schemaRef ds:uri="http://purl.org/dc/terms/"/>
    <ds:schemaRef ds:uri="d8d96867-76de-4770-a6ee-9e14547875af"/>
    <ds:schemaRef ds:uri="http://purl.org/dc/dcmitype/"/>
    <ds:schemaRef ds:uri="http://purl.org/dc/elements/1.1/"/>
    <ds:schemaRef ds:uri="http://schemas.microsoft.com/office/2006/documentManagement/types"/>
    <ds:schemaRef ds:uri="http://www.w3.org/XML/1998/namespace"/>
    <ds:schemaRef ds:uri="7320b5cf-98f3-455d-aa70-127a618d3164"/>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058F6BBC-A793-4836-80B9-ED2C10FF3C19}">
  <ds:schemaRefs>
    <ds:schemaRef ds:uri="http://schemas.microsoft.com/sharepoint/v3/contenttype/forms"/>
  </ds:schemaRefs>
</ds:datastoreItem>
</file>

<file path=customXml/itemProps3.xml><?xml version="1.0" encoding="utf-8"?>
<ds:datastoreItem xmlns:ds="http://schemas.openxmlformats.org/officeDocument/2006/customXml" ds:itemID="{ACBE9E95-FBA9-44C4-95E6-48919CE137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96867-76de-4770-a6ee-9e14547875af"/>
    <ds:schemaRef ds:uri="7320b5cf-98f3-455d-aa70-127a618d31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16412</TotalTime>
  <Words>1240</Words>
  <Application>Microsoft Office PowerPoint</Application>
  <PresentationFormat>Widescreen</PresentationFormat>
  <Paragraphs>184</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Nexa Light</vt:lpstr>
      <vt:lpstr>Nexa Black</vt:lpstr>
      <vt:lpstr>Nexa Heavy</vt:lpstr>
      <vt:lpstr>Arial</vt:lpstr>
      <vt:lpstr>Calibri</vt:lpstr>
      <vt:lpstr>Calibri Light</vt:lpstr>
      <vt:lpstr>Office Theme</vt:lpstr>
      <vt:lpstr>INTRODUCING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Battery Manager PowerPoint Presentation</dc:title>
  <dc:creator>Andy Napoleon Hill</dc:creator>
  <cp:keywords>Battery Manager</cp:keywords>
  <cp:lastModifiedBy>Andy Hill</cp:lastModifiedBy>
  <cp:revision>31</cp:revision>
  <dcterms:created xsi:type="dcterms:W3CDTF">2023-01-04T14:16:03Z</dcterms:created>
  <dcterms:modified xsi:type="dcterms:W3CDTF">2023-08-30T11:52:27Z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0x01010019D309E1C01A85429E801A7BE8F02CAB</vt:lpwstr>
  </property>
</Properties>
</file>